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6858000" cy="9144000" type="screen4x3"/>
  <p:notesSz cx="6858000" cy="9144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284E427A-3D55-4303-BF80-6455036E1DE7}">
  <a:tblStyle styleId="{284E427A-3D55-4303-BF80-6455036E1DE7}" styleName="Стиль из темы 1 - акцент 2">
    <a:tblBg>
      <a:fillRef idx="2">
        <a:schemeClr val="accent2"/>
      </a:fillRef>
    </a:tblBg>
    <a:wholeTbl>
      <a:tcTxStyle>
        <a:fontRef idx="minor">
          <a:srgbClr val="00000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2V>
    <a:lastCol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lastCol>
    <a:firstCol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firstCol>
    <a:lastRow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5758FB7-9AC5-4552-8A53-C91805E547FA}" styleName="Стиль из темы 1 - акцент 5">
    <a:tblBg>
      <a:fillRef idx="2">
        <a:schemeClr val="accent5"/>
      </a:fillRef>
    </a:tblBg>
    <a:wholeTbl>
      <a:tcTxStyle>
        <a:fontRef idx="minor">
          <a:srgbClr val="00000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2V>
    <a:lastCol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lastCol>
    <a:firstCol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firstCol>
    <a:lastRow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50" d="100"/>
          <a:sy n="50" d="100"/>
        </p:scale>
        <p:origin x="-2004" y="-894"/>
      </p:cViewPr>
      <p:guideLst>
        <p:guide pos="2880" orient="horz"/>
        <p:guide pos="2160"/>
      </p:guideLst>
    </p:cSldViewPr>
  </p:slideViewPr>
  <p:gridSpacing cx="73736200" cy="7373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presProps" Target="presProps.xml" /><Relationship Id="rId30" Type="http://schemas.openxmlformats.org/officeDocument/2006/relationships/tableStyles" Target="tableStyles.xml" /><Relationship Id="rId3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 bwMode="auto"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0D7A9B-C2B5-4E7E-88E4-C3F462F820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7204" y="1932413"/>
            <a:ext cx="6766153" cy="2036465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 bwMode="auto"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EE5117-D199-490A-9E55-B9A3CDCE59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B3F0EE-70F9-46A3-BE33-560BD7303AF0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4972050" y="366191"/>
            <a:ext cx="1508759" cy="7802033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85800" y="366187"/>
            <a:ext cx="4171950" cy="7802033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0DDA559-53F6-4EA3-8CAC-029F01AB43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C1CA634-5A00-4306-9CCA-CE7AE6E55188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28005FB-B322-4689-90BD-A915166FEB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D982A1-3191-4BA1-8556-046F3784029A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 bwMode="auto">
          <a:xfrm>
            <a:off x="685800" y="1930400"/>
            <a:ext cx="5829300" cy="60960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0" name="Скругленный прямоугольник 9"/>
          <p:cNvSpPr/>
          <p:nvPr/>
        </p:nvSpPr>
        <p:spPr bwMode="auto"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41735" y="1270002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18C44FA-C9C2-456C-90FB-F040F0C4BC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 flipV="1">
            <a:off x="52060" y="3169107"/>
            <a:ext cx="6760135" cy="121920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6FF265-B957-406D-8EB0-EF5ED86D446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16C7FF4-6995-4871-A8D3-B9645AEC3929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 bwMode="auto">
          <a:xfrm>
            <a:off x="685800" y="1930400"/>
            <a:ext cx="2811780" cy="60960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 bwMode="auto">
          <a:xfrm>
            <a:off x="3700463" y="1930400"/>
            <a:ext cx="2811780" cy="60960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85800" y="1930400"/>
            <a:ext cx="2800350" cy="1016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3714750" y="1930400"/>
            <a:ext cx="2800350" cy="1016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FEFDE5-891F-408E-BAD3-942BB77CF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69035BF-9A02-4774-8FD8-A1BB34DAF2FC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 bwMode="auto">
          <a:xfrm>
            <a:off x="685800" y="2997200"/>
            <a:ext cx="2800350" cy="51816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 bwMode="auto">
          <a:xfrm>
            <a:off x="3714750" y="2997200"/>
            <a:ext cx="2800350" cy="51816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95B1C6-3796-4E7C-88EC-265652522D1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E1ABA3E-3EFC-42AD-8513-4479F43C65F2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C77309F-25A1-4299-B091-E46B29FE8A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9C38AAC-5DDA-4AC7-9E5A-D7E01DDB0806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9" name="Скругленный прямоугольник 8"/>
          <p:cNvSpPr/>
          <p:nvPr/>
        </p:nvSpPr>
        <p:spPr bwMode="auto"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BA19B9-7B40-460B-814B-1A0C1611C18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B5A67A9-5A0A-473B-B99B-292C8E93BA52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 bwMode="auto">
          <a:xfrm>
            <a:off x="2228850" y="2133600"/>
            <a:ext cx="4286250" cy="59944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499EE-92C9-43C8-A012-D3B55C4662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 bwMode="auto"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685800" y="366183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 bwMode="auto"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 bwMode="auto"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40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>
        <a:spcBef>
          <a:spcPts val="580"/>
        </a:spcBef>
        <a:buClr>
          <a:schemeClr val="accent1"/>
        </a:buClr>
        <a:buSzPct val="85000"/>
        <a:buFont typeface="Wingdings 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>
        <a:spcBef>
          <a:spcPts val="370"/>
        </a:spcBef>
        <a:buClr>
          <a:schemeClr val="accent2"/>
        </a:buClr>
        <a:buSzPct val="85000"/>
        <a:buFont typeface="Wingdings 2"/>
        <a:buChar char="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>
        <a:spcBef>
          <a:spcPts val="370"/>
        </a:spcBef>
        <a:buClr>
          <a:schemeClr val="accent3"/>
        </a:buClr>
        <a:buSzPct val="80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70"/>
        </a:spcBef>
        <a:buClr>
          <a:schemeClr val="accent3"/>
        </a:buClr>
        <a:buFontTx/>
        <a:buChar char="o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>
        <a:spcBef>
          <a:spcPts val="370"/>
        </a:spcBef>
        <a:buClr>
          <a:schemeClr val="accent3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>
        <a:spcBef>
          <a:spcPts val="370"/>
        </a:spcBef>
        <a:buClr>
          <a:schemeClr val="accent2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>
        <a:spcBef>
          <a:spcPts val="370"/>
        </a:spcBef>
        <a:buClr>
          <a:schemeClr val="accent1">
            <a:tint val="60000"/>
          </a:schemeClr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>
        <a:spcBef>
          <a:spcPts val="370"/>
        </a:spcBef>
        <a:buClr>
          <a:schemeClr val="accent2">
            <a:tint val="60000"/>
          </a:schemeClr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 bwMode="auto">
          <a:xfrm>
            <a:off x="0" y="107504"/>
            <a:ext cx="6858000" cy="8928992"/>
          </a:xfrm>
          <a:prstGeom prst="rect">
            <a:avLst/>
          </a:prstGeom>
          <a:gradFill>
            <a:gsLst>
              <a:gs pos="0">
                <a:srgbClr val="336600"/>
              </a:gs>
              <a:gs pos="50000">
                <a:srgbClr val="96935D"/>
              </a:gs>
              <a:gs pos="75000">
                <a:srgbClr val="C8A98B"/>
              </a:gs>
              <a:gs pos="87500">
                <a:srgbClr val="E1B4A2"/>
              </a:gs>
              <a:gs pos="93750">
                <a:srgbClr val="EDBAAE"/>
              </a:gs>
              <a:gs pos="96875">
                <a:srgbClr val="F3BDB4"/>
              </a:gs>
              <a:gs pos="98437">
                <a:srgbClr val="F6BEB7"/>
              </a:gs>
              <a:gs pos="99218">
                <a:srgbClr val="3366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 algn="ctr">
              <a:buNone/>
              <a:defRPr/>
            </a:pPr>
            <a:r>
              <a:rPr lang="ru-RU" sz="3200" b="1">
                <a:latin typeface="Times New Roman"/>
                <a:cs typeface="Times New Roman"/>
              </a:rPr>
              <a:t>БЮДЖЕТ</a:t>
            </a:r>
            <a:endParaRPr/>
          </a:p>
          <a:p>
            <a:pPr marL="0" indent="0" algn="ctr">
              <a:buNone/>
              <a:defRPr/>
            </a:pPr>
            <a:r>
              <a:rPr lang="ru-RU" sz="3200" b="1">
                <a:latin typeface="Times New Roman"/>
                <a:cs typeface="Times New Roman"/>
              </a:rPr>
              <a:t> </a:t>
            </a:r>
            <a:r>
              <a:rPr lang="ru-RU" sz="3200" b="1">
                <a:latin typeface="Times New Roman"/>
                <a:cs typeface="Times New Roman"/>
              </a:rPr>
              <a:t>ДЛЯ ГРАЖДАН</a:t>
            </a:r>
            <a:endParaRPr/>
          </a:p>
          <a:p>
            <a:pPr marL="0" indent="0" algn="ctr">
              <a:buNone/>
              <a:defRPr/>
            </a:pPr>
            <a:endParaRPr lang="ru-RU" b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 НОВОРЕЧЕНСКОГО СЕЛЬСКОГО  ПОСЕЛЕНИЯ НА 2025 -2027 ГОДЫ</a:t>
            </a:r>
            <a:endParaRPr lang="ru-RU" b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endParaRPr lang="ru-RU" b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endParaRPr lang="ru-RU" sz="2000" b="1">
              <a:solidFill>
                <a:schemeClr val="accent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sz="2000" b="1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НОВОРЕЧЕНСКОГО СЕЛЬСКОЕ ПОСЕЛЕНИЕ</a:t>
            </a:r>
            <a:endParaRPr/>
          </a:p>
          <a:p>
            <a:pPr marL="0" indent="0" algn="ctr">
              <a:buNone/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000" b="1">
                <a:solidFill>
                  <a:srgbClr val="002060"/>
                </a:solidFill>
                <a:latin typeface="Times New Roman"/>
                <a:cs typeface="Times New Roman"/>
              </a:rPr>
              <a:t>КАКИЕ БЫВАЮТ БЮДЖЕТЫ</a:t>
            </a:r>
            <a:endParaRPr lang="ru-RU" sz="30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16632" y="1763687"/>
            <a:ext cx="1944216" cy="1152128"/>
          </a:xfrm>
          <a:prstGeom prst="roundRect">
            <a:avLst>
              <a:gd name="adj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БЮДЖЕТЫ </a:t>
            </a:r>
            <a:r>
              <a:rPr lang="ru-RU">
                <a:latin typeface="Times New Roman"/>
                <a:cs typeface="Times New Roman"/>
              </a:rPr>
              <a:t>СЕМЕЙ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653136" y="1763687"/>
            <a:ext cx="2016224" cy="1152128"/>
          </a:xfrm>
          <a:prstGeom prst="roundRect">
            <a:avLst>
              <a:gd name="adj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БЮДЖЕТЫ ОРГАНИЗАЦИЙ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2204866" y="1763687"/>
            <a:ext cx="2232248" cy="1152128"/>
          </a:xfrm>
          <a:prstGeom prst="roundRect">
            <a:avLst>
              <a:gd name="adj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БЮДЖЕТЫ ПУБЛИЧНО-ПРАВОВЫХ ОБРАЗОВАНИЙ</a:t>
            </a:r>
            <a:r>
              <a:rPr lang="ru-RU"/>
              <a:t>:</a:t>
            </a:r>
            <a:endParaRPr lang="ru-RU"/>
          </a:p>
        </p:txBody>
      </p:sp>
      <p:cxnSp>
        <p:nvCxnSpPr>
          <p:cNvPr id="14" name="Прямая соединительная линия 13"/>
          <p:cNvCxnSpPr>
            <a:cxnSpLocks/>
            <a:stCxn id="2" idx="2"/>
          </p:cNvCxnSpPr>
          <p:nvPr/>
        </p:nvCxnSpPr>
        <p:spPr bwMode="auto"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cxnSpLocks/>
          </p:cNvCxnSpPr>
          <p:nvPr/>
        </p:nvCxnSpPr>
        <p:spPr bwMode="auto"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cxnSpLocks/>
          </p:cNvCxnSpPr>
          <p:nvPr/>
        </p:nvCxnSpPr>
        <p:spPr bwMode="auto"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cxnSpLocks/>
          </p:cNvCxnSpPr>
          <p:nvPr/>
        </p:nvCxnSpPr>
        <p:spPr bwMode="auto"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cxnSpLocks/>
          </p:cNvCxnSpPr>
          <p:nvPr/>
        </p:nvCxnSpPr>
        <p:spPr bwMode="auto"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cxnSpLocks/>
          </p:cNvCxnSpPr>
          <p:nvPr/>
        </p:nvCxnSpPr>
        <p:spPr bwMode="auto"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cxnSpLocks/>
          </p:cNvCxnSpPr>
          <p:nvPr/>
        </p:nvCxnSpPr>
        <p:spPr bwMode="auto">
          <a:xfrm>
            <a:off x="3320988" y="4355979"/>
            <a:ext cx="0" cy="396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cxnSpLocks/>
          </p:cNvCxnSpPr>
          <p:nvPr/>
        </p:nvCxnSpPr>
        <p:spPr bwMode="auto"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cxnSpLocks/>
          </p:cNvCxnSpPr>
          <p:nvPr/>
        </p:nvCxnSpPr>
        <p:spPr bwMode="auto"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cxnSpLocks/>
          </p:cNvCxnSpPr>
          <p:nvPr/>
        </p:nvCxnSpPr>
        <p:spPr bwMode="auto"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cxnSpLocks/>
          </p:cNvCxnSpPr>
          <p:nvPr/>
        </p:nvCxnSpPr>
        <p:spPr bwMode="auto">
          <a:xfrm>
            <a:off x="1412776" y="4355979"/>
            <a:ext cx="0" cy="396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cxnSpLocks/>
          </p:cNvCxnSpPr>
          <p:nvPr/>
        </p:nvCxnSpPr>
        <p:spPr bwMode="auto">
          <a:xfrm>
            <a:off x="5661248" y="4355979"/>
            <a:ext cx="0" cy="396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 bwMode="auto"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solidFill>
                  <a:srgbClr val="002060"/>
                </a:solidFill>
                <a:latin typeface="Times New Roman"/>
                <a:cs typeface="Times New Roman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0" name="Прямоугольник 59"/>
          <p:cNvSpPr/>
          <p:nvPr/>
        </p:nvSpPr>
        <p:spPr bwMode="auto"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solidFill>
                  <a:srgbClr val="002060"/>
                </a:solidFill>
                <a:latin typeface="Times New Roman"/>
                <a:cs typeface="Times New Roman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1" name="Прямоугольник 60"/>
          <p:cNvSpPr/>
          <p:nvPr/>
        </p:nvSpPr>
        <p:spPr bwMode="auto"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solidFill>
                  <a:srgbClr val="002060"/>
                </a:solidFill>
                <a:latin typeface="Times New Roman"/>
                <a:cs typeface="Times New Roman"/>
              </a:rPr>
              <a:t>Муниципальных образований (местные бюджеты)</a:t>
            </a:r>
            <a:endParaRPr lang="ru-RU" sz="1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775173" y="3077353"/>
            <a:ext cx="1772148" cy="127863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latin typeface="Times New Roman"/>
                <a:cs typeface="Times New Roman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>
              <a:latin typeface="Times New Roman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571482" y="2285987"/>
            <a:ext cx="1643074" cy="1285884"/>
          </a:xfrm>
          <a:prstGeom prst="roundRect">
            <a:avLst>
              <a:gd name="adj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Транспорт</a:t>
            </a:r>
            <a:endParaRPr/>
          </a:p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ный</a:t>
            </a:r>
            <a:r>
              <a:rPr lang="ru-RU" sz="2000">
                <a:latin typeface="Times New Roman"/>
                <a:cs typeface="Times New Roman"/>
              </a:rPr>
              <a:t> налог</a:t>
            </a:r>
            <a:endParaRPr lang="ru-RU" sz="2000">
              <a:latin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2500306" y="2285987"/>
            <a:ext cx="1714512" cy="1285884"/>
          </a:xfrm>
          <a:prstGeom prst="roundRect">
            <a:avLst>
              <a:gd name="adj" fmla="val 16667"/>
            </a:avLst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Налог на имущество физических лиц</a:t>
            </a:r>
            <a:endParaRPr lang="ru-RU" sz="2000">
              <a:latin typeface="Times New Roman"/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4429134" y="2285987"/>
            <a:ext cx="1643074" cy="1285884"/>
          </a:xfrm>
          <a:prstGeom prst="roundRect">
            <a:avLst>
              <a:gd name="adj" fmla="val 1666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Земельный налог</a:t>
            </a:r>
            <a:endParaRPr lang="ru-RU" sz="2000">
              <a:latin typeface="Times New Roman"/>
              <a:cs typeface="Times New Roman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100%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Бюджет субъекта Российской Федерации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100%</a:t>
            </a:r>
            <a:endParaRPr lang="ru-RU"/>
          </a:p>
        </p:txBody>
      </p:sp>
      <p:sp>
        <p:nvSpPr>
          <p:cNvPr id="13" name="Овал 12"/>
          <p:cNvSpPr/>
          <p:nvPr/>
        </p:nvSpPr>
        <p:spPr bwMode="auto"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100%</a:t>
            </a:r>
            <a:endParaRPr lang="ru-RU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Бюджеты городского и сельских поселений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" name="Прямая со стрелкой 2"/>
          <p:cNvCxnSpPr>
            <a:cxnSpLocks/>
          </p:cNvCxnSpPr>
          <p:nvPr/>
        </p:nvCxnSpPr>
        <p:spPr bwMode="auto"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cxnSpLocks/>
          </p:cNvCxnSpPr>
          <p:nvPr/>
        </p:nvCxnSpPr>
        <p:spPr bwMode="auto"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cxnSpLocks/>
          </p:cNvCxnSpPr>
          <p:nvPr/>
        </p:nvCxnSpPr>
        <p:spPr bwMode="auto">
          <a:xfrm>
            <a:off x="1393017" y="5395819"/>
            <a:ext cx="0" cy="390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2800" b="1">
                <a:solidFill>
                  <a:srgbClr val="002060"/>
                </a:solidFill>
                <a:latin typeface="Times New Roman"/>
                <a:cs typeface="Times New Roman"/>
              </a:rPr>
              <a:t>Основные задачи налоговой, бюджетной и долговой политики  на 2025- 2027 годы</a:t>
            </a:r>
            <a:endParaRPr lang="ru-RU" sz="28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04664" y="1979712"/>
            <a:ext cx="5976664" cy="6552728"/>
          </a:xfrm>
          <a:prstGeom prst="rect">
            <a:avLst/>
          </a:prstGeo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Реализация майских Указов Президента Российской Федерации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Наращивание налогового потенциала и стимулирование инвестиционной активности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Совершенствование методов налогового администрирования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Формирование гибкой и комплексной системы управления бюджетными расходами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Сохранение достигнутых в 2024 году индикаторов повышения оплаты труда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  <a:endParaRPr/>
          </a:p>
          <a:p>
            <a:pPr>
              <a:defRPr/>
            </a:pPr>
            <a:endParaRPr lang="ru-RU" sz="800" i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 bwMode="auto"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Утверждение бюджета очередного года (законодательные, представительные органы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Формирование отчета об исполнении бюджета предыдущего года (органы исполнительной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Составление проекта бюджета очередного года (органы исполнительной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7" name="Выгнутая вправо стрелка 26"/>
          <p:cNvSpPr/>
          <p:nvPr/>
        </p:nvSpPr>
        <p:spPr bwMode="auto"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A04DA3">
                  <a:lumMod val="50000"/>
                </a:srgbClr>
              </a:solidFill>
            </a:endParaRPr>
          </a:p>
        </p:txBody>
      </p:sp>
      <p:sp>
        <p:nvSpPr>
          <p:cNvPr id="862574406" name="Прямоугольник 4"/>
          <p:cNvSpPr/>
          <p:nvPr/>
        </p:nvSpPr>
        <p:spPr bwMode="auto">
          <a:xfrm flipH="0" flipV="0">
            <a:off x="1285859" y="525822"/>
            <a:ext cx="4636880" cy="7858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Бюджетный процесс – ежегодное формирование и исполнение бюджета 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1428735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Доходы бюджета </a:t>
            </a:r>
            <a:endParaRPr/>
          </a:p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Новореченского сельского поселения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{7DF18680-E054-41AD-8BC1-D1AEF772440D}</a:tableStyleId>
              </a:tblPr>
              <a:tblGrid>
                <a:gridCol w="1931921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2025 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на 2026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на 2027 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Собственные налоговые и неналоговые доходы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1163</a:t>
                      </a:r>
                      <a:endParaRPr lang="ru-RU" sz="14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1168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1197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Безвозмездные</a:t>
                      </a: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поступления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3212,5</a:t>
                      </a:r>
                      <a:endParaRPr lang="ru-RU" sz="14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2288,8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1945,1</a:t>
                      </a:r>
                      <a:endParaRPr/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Всего доходов</a:t>
                      </a:r>
                      <a:endParaRPr lang="ru-RU" sz="15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3456,8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3442,1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800">
                <a:latin typeface="Times New Roman"/>
                <a:cs typeface="Times New Roman"/>
              </a:rPr>
              <a:t>тыс.рублей</a:t>
            </a:r>
            <a:endParaRPr lang="ru-RU"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285728" y="214283"/>
            <a:ext cx="6286544" cy="8572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Поступление доходов в бюджет </a:t>
            </a:r>
            <a:endParaRPr/>
          </a:p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Новореченского сельского поселения 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428604" y="1214414"/>
          <a:ext cx="6143668" cy="7648351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{7DF18680-E054-41AD-8BC1-D1AEF772440D}</a:tableStyleId>
              </a:tblPr>
              <a:tblGrid>
                <a:gridCol w="2008507"/>
                <a:gridCol w="1393993"/>
                <a:gridCol w="1390301"/>
                <a:gridCol w="1350866"/>
              </a:tblGrid>
              <a:tr h="53336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2025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н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а 2026 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Утверждено на 2027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113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03737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Собственные налоговые и неналоговые доходы</a:t>
                      </a:r>
                      <a:endParaRPr lang="ru-RU" sz="12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1163,0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1168,0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1197,0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6668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в том числе: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Налог на доходы  физических лиц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35,0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13,0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14,0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222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150,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156,0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162,0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Налог на имущество физических лиц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360,0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374,0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389,0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7784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80,0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82,0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84,0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55632"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260,0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265,0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270,0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Доходы от сдачи в аренду имущества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780951"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платы, а также средства от продажи права на заключение договоров аренды за земли, находящиеся в собственности сельских поселений 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218,0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218,0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218,0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5786454" y="571472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800">
                <a:latin typeface="Times New Roman"/>
                <a:cs typeface="Times New Roman"/>
              </a:rPr>
              <a:t>тс.рублей</a:t>
            </a:r>
            <a:endParaRPr lang="ru-RU"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214290" y="571472"/>
          <a:ext cx="6286544" cy="4681543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6429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2025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2026 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2027 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689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721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Безвозмездные</a:t>
                      </a: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перечисления из бюджетов других уровней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3212,5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2288,8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1945,1</a:t>
                      </a:r>
                      <a:endParaRPr/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80299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Дотации бюджетам</a:t>
                      </a: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сельских поселений  на выравнивание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уровня бюджетной обеспеченности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3048,4</a:t>
                      </a:r>
                      <a:endParaRPr lang="ru-RU" sz="14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2110,0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1760,0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164,1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178,8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185,1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289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Итого доходов:</a:t>
                      </a:r>
                      <a:endParaRPr lang="ru-RU" sz="12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3456,8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3442,1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/>
              <a:buNone/>
              <a:defRPr/>
            </a:pPr>
            <a:r>
              <a:rPr lang="ru-RU" sz="3200" b="1" i="1">
                <a:solidFill>
                  <a:schemeClr val="bg1"/>
                </a:solidFill>
                <a:latin typeface="Times New Roman"/>
                <a:cs typeface="Times New Roman"/>
              </a:rPr>
              <a:t>Бюджет и основные  подходы его формирования по расходам на 2025 - 2027годы</a:t>
            </a:r>
            <a:endParaRPr/>
          </a:p>
          <a:p>
            <a:pPr algn="ctr">
              <a:buFont typeface="Arial"/>
              <a:buNone/>
              <a:defRPr/>
            </a:pPr>
            <a:endParaRPr lang="ru-RU" sz="3200" b="1" i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4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  <a:defRPr/>
            </a:pPr>
            <a:r>
              <a:rPr lang="ru-RU" sz="220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>
                <a:latin typeface="Times New Roman"/>
                <a:ea typeface="Times New Roman"/>
              </a:rPr>
              <a:t>за 2025 – 2027 годы  </a:t>
            </a:r>
            <a:r>
              <a:rPr lang="ru-RU" sz="220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>
                <a:latin typeface="Times New Roman"/>
                <a:ea typeface="Times New Roman"/>
              </a:rPr>
              <a:t>сельского поселения, </a:t>
            </a:r>
            <a:r>
              <a:rPr lang="ru-RU" sz="220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>
                <a:latin typeface="Times New Roman"/>
                <a:ea typeface="Times New Roman"/>
              </a:rPr>
              <a:t>2025-2027 </a:t>
            </a:r>
            <a:r>
              <a:rPr lang="ru-RU" sz="2200">
                <a:latin typeface="Times New Roman"/>
                <a:ea typeface="Times New Roman"/>
              </a:rPr>
              <a:t>годах», указами Президента Российской </a:t>
            </a:r>
            <a:r>
              <a:rPr lang="ru-RU" sz="2200">
                <a:latin typeface="Times New Roman"/>
                <a:ea typeface="Times New Roman"/>
              </a:rPr>
              <a:t>Федерации, </a:t>
            </a:r>
            <a:r>
              <a:rPr lang="ru-RU" sz="2200">
                <a:latin typeface="Times New Roman"/>
                <a:ea typeface="Times New Roman"/>
              </a:rPr>
              <a:t>на основе прогноза социально-экономического развития Белгородской области на </a:t>
            </a:r>
            <a:r>
              <a:rPr lang="ru-RU" sz="2200">
                <a:latin typeface="Times New Roman"/>
                <a:ea typeface="Times New Roman"/>
              </a:rPr>
              <a:t>2025 -2027 годы </a:t>
            </a:r>
            <a:r>
              <a:rPr lang="ru-RU" sz="220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>
                <a:latin typeface="Times New Roman"/>
                <a:ea typeface="Times New Roman"/>
              </a:rPr>
              <a:t>района, </a:t>
            </a:r>
            <a:r>
              <a:rPr lang="ru-RU" sz="220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>
                <a:latin typeface="Times New Roman"/>
                <a:ea typeface="Times New Roman"/>
              </a:rPr>
              <a:t>.</a:t>
            </a:r>
            <a:endParaRPr/>
          </a:p>
          <a:p>
            <a:pPr indent="449580" algn="just">
              <a:spcAft>
                <a:spcPts val="0"/>
              </a:spcAft>
              <a:defRPr/>
            </a:pPr>
            <a:endParaRPr lang="ru-RU" sz="2200">
              <a:latin typeface="Times New Roman"/>
              <a:ea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xmlns:a="http://schemas.openxmlformats.org/drawingml/2006/main" noGrp="1"/>
          </p:cNvGraphicFramePr>
          <p:nvPr/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3"/>
                <a:gridCol w="744903"/>
              </a:tblGrid>
              <a:tr h="465833">
                <a:tc rowSpan="2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Наименование показателей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Финансирование (БЮДЖЕТ)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Внебюджетные фонды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380233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федеральный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областной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местный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пенсионный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обязательного медицинского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социального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b="1" i="0" u="none" strike="noStrike">
                          <a:solidFill>
                            <a:srgbClr val="800000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Национальная экономика, в том числе: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 общеэкономические вопросы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 сельское хозяйство и рыболовство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 транспорт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дорожное 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хозяйство ( дорожные 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фонды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)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b="1" i="0" u="none" strike="noStrike">
                          <a:solidFill>
                            <a:srgbClr val="800000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093043442" name="Прямоугольник 4"/>
          <p:cNvSpPr/>
          <p:nvPr/>
        </p:nvSpPr>
        <p:spPr bwMode="auto">
          <a:xfrm flipH="0" flipV="0">
            <a:off x="1285858" y="240993"/>
            <a:ext cx="4636878" cy="107064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600" b="1" i="1">
                <a:solidFill>
                  <a:srgbClr val="002060"/>
                </a:solidFill>
                <a:latin typeface="Times New Roman"/>
                <a:cs typeface="Times New Roman"/>
              </a:rPr>
              <a:t>Из какого бюджета происходит финансирование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14124">
                    <a:lumMod val="75000"/>
                  </a:srgbClr>
                </a:solidFill>
                <a:latin typeface="Times New Roman"/>
                <a:cs typeface="Times New Roman"/>
              </a:rPr>
              <a:t>    </a:t>
            </a:r>
            <a:r>
              <a:rPr lang="ru-RU" sz="22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ОСНОВНЫЕ ПОНЯТИЯ И ТЕРМИНЫ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Администратор доходов бюджета </a:t>
            </a:r>
            <a:r>
              <a:rPr lang="ru-RU" sz="24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– </a:t>
            </a: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взыскивают образовавшуюся задолженность.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	</a:t>
            </a:r>
            <a:r>
              <a:rPr lang="ru-RU" sz="2200" i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Например, администрированием налогов занимаются налоговые органы.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2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Администратор источников финансирования дефицита бюджета </a:t>
            </a:r>
            <a:r>
              <a:rPr lang="ru-RU" sz="22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– </a:t>
            </a: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rrowheads="1" noChangeAspect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graphicFrame>
        <p:nvGraphicFramePr>
          <p:cNvPr id="3" name="Таблица 2"/>
          <p:cNvGraphicFramePr>
            <a:graphicFrameLocks xmlns:a="http://schemas.openxmlformats.org/drawingml/2006/main" noGrp="1"/>
          </p:cNvGraphicFramePr>
          <p:nvPr/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3"/>
                <a:gridCol w="744903"/>
              </a:tblGrid>
              <a:tr h="87731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Образование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Социальная политика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Физическая культура и спорт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3"/>
                <a:gridCol w="744903"/>
              </a:tblGrid>
              <a:tr h="465833">
                <a:tc rowSpan="2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Наименование показателей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Финансирование (БЮДЖЕТ)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Внебюджетные фонды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380233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федеральный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областной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местный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пенсионный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обязательного медицинского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социального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i="1">
                <a:solidFill>
                  <a:schemeClr val="tx1"/>
                </a:solidFill>
                <a:latin typeface="Times New Roman"/>
                <a:cs typeface="Times New Roman"/>
              </a:rPr>
              <a:t>Как классифицируются расходы бюджета?</a:t>
            </a:r>
            <a:endParaRPr lang="ru-RU" sz="2000" b="1" i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Расходы бюджета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– выплачиваемые из бюджета денежные средства.</a:t>
            </a:r>
            <a:endParaRPr/>
          </a:p>
          <a:p>
            <a:pPr algn="just">
              <a:defRPr/>
            </a:pP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Формирование расходов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  <a:endParaRPr/>
          </a:p>
          <a:p>
            <a:pPr algn="just">
              <a:defRPr/>
            </a:pPr>
            <a:endParaRPr lang="ru-RU" sz="2800" b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Принципы формирования расходов бюджета:</a:t>
            </a:r>
            <a:endParaRPr/>
          </a:p>
          <a:p>
            <a:pPr marL="285750" indent="-285750" algn="just">
              <a:buFont typeface="Wingdings"/>
              <a:buChar char="v"/>
              <a:defRPr/>
            </a:pP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 разделам;</a:t>
            </a:r>
            <a:endParaRPr/>
          </a:p>
          <a:p>
            <a:pPr marL="285750" indent="-285750" algn="just">
              <a:buFont typeface="Wingdings"/>
              <a:buChar char="v"/>
              <a:defRPr/>
            </a:pP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 ведомствам;</a:t>
            </a:r>
            <a:endParaRPr/>
          </a:p>
          <a:p>
            <a:pPr marL="285750" indent="-285750" algn="just">
              <a:buFont typeface="Wingdings"/>
              <a:buChar char="v"/>
              <a:defRPr/>
            </a:pP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 муниципальным программам </a:t>
            </a:r>
            <a:endParaRPr lang="ru-RU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600">
                <a:latin typeface="Times New Roman"/>
                <a:cs typeface="Times New Roman"/>
              </a:rPr>
              <a:t>Проект  бюджета сельского поселения сформирован </a:t>
            </a:r>
            <a:r>
              <a:rPr lang="ru-RU" sz="1600">
                <a:latin typeface="Times New Roman"/>
                <a:cs typeface="Times New Roman"/>
              </a:rPr>
              <a:t>в программной классификации расходов на основе </a:t>
            </a:r>
            <a:r>
              <a:rPr lang="ru-RU" sz="1600">
                <a:latin typeface="Times New Roman"/>
                <a:cs typeface="Times New Roman"/>
              </a:rPr>
              <a:t>утвержденного постановления </a:t>
            </a:r>
            <a:r>
              <a:rPr lang="ru-RU" sz="1600"/>
              <a:t> </a:t>
            </a:r>
            <a:endParaRPr lang="ru-RU" sz="160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2060"/>
                </a:solidFill>
                <a:latin typeface="Times New Roman"/>
                <a:cs typeface="Times New Roman"/>
              </a:rPr>
              <a:t>Зачем формировать и исполнять бюджет по программам?</a:t>
            </a:r>
            <a:endParaRPr lang="ru-RU" sz="20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imes New Roman"/>
                <a:cs typeface="Times New Roman"/>
              </a:rPr>
              <a:t>Цель</a:t>
            </a:r>
            <a:endParaRPr lang="ru-RU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322766" y="3558469"/>
            <a:ext cx="1134126" cy="384043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Задача 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322765" y="4309366"/>
            <a:ext cx="1134126" cy="416063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Задача 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1322774" y="5052056"/>
            <a:ext cx="1134125" cy="412981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Задача 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7" name="Блок-схема: узел 16"/>
          <p:cNvSpPr/>
          <p:nvPr/>
        </p:nvSpPr>
        <p:spPr bwMode="auto"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8" name="Блок-схема: узел 17"/>
          <p:cNvSpPr/>
          <p:nvPr/>
        </p:nvSpPr>
        <p:spPr bwMode="auto"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9" name="Блок-схема: узел 18"/>
          <p:cNvSpPr/>
          <p:nvPr/>
        </p:nvSpPr>
        <p:spPr bwMode="auto"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0" name="Блок-схема: узел 19"/>
          <p:cNvSpPr/>
          <p:nvPr/>
        </p:nvSpPr>
        <p:spPr bwMode="auto"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1" name="Блок-схема: узел 20"/>
          <p:cNvSpPr/>
          <p:nvPr/>
        </p:nvSpPr>
        <p:spPr bwMode="auto"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2" name="Блок-схема: узел 21"/>
          <p:cNvSpPr/>
          <p:nvPr/>
        </p:nvSpPr>
        <p:spPr bwMode="auto"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4" name="Блок-схема: узел 23"/>
          <p:cNvSpPr/>
          <p:nvPr/>
        </p:nvSpPr>
        <p:spPr bwMode="auto"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5" name="Блок-схема: узел 24"/>
          <p:cNvSpPr/>
          <p:nvPr/>
        </p:nvSpPr>
        <p:spPr bwMode="auto"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6" name="Блок-схема: процесс 25"/>
          <p:cNvSpPr/>
          <p:nvPr/>
        </p:nvSpPr>
        <p:spPr bwMode="auto"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Показатели эффективности</a:t>
            </a:r>
            <a:endParaRPr lang="ru-RU" sz="1600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7" name="Блок-схема: узел 26"/>
          <p:cNvSpPr/>
          <p:nvPr/>
        </p:nvSpPr>
        <p:spPr bwMode="auto"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cxnSp>
        <p:nvCxnSpPr>
          <p:cNvPr id="4" name="Прямая со стрелкой 3"/>
          <p:cNvCxnSpPr>
            <a:cxnSpLocks/>
            <a:stCxn id="9" idx="6"/>
          </p:cNvCxnSpPr>
          <p:nvPr/>
        </p:nvCxnSpPr>
        <p:spPr bwMode="auto"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cxnSpLocks/>
          </p:cNvCxnSpPr>
          <p:nvPr/>
        </p:nvCxnSpPr>
        <p:spPr bwMode="auto">
          <a:xfrm>
            <a:off x="2456899" y="3739785"/>
            <a:ext cx="3240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cxnSpLocks/>
            <a:stCxn id="17" idx="6"/>
            <a:endCxn id="18" idx="2"/>
          </p:cNvCxnSpPr>
          <p:nvPr/>
        </p:nvCxnSpPr>
        <p:spPr bwMode="auto"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cxnSpLocks/>
            <a:stCxn id="18" idx="6"/>
            <a:endCxn id="19" idx="2"/>
          </p:cNvCxnSpPr>
          <p:nvPr/>
        </p:nvCxnSpPr>
        <p:spPr bwMode="auto">
          <a:xfrm>
            <a:off x="3664137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cxnSpLocks/>
            <a:endCxn id="22" idx="2"/>
          </p:cNvCxnSpPr>
          <p:nvPr/>
        </p:nvCxnSpPr>
        <p:spPr bwMode="auto"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cxnSpLocks/>
            <a:stCxn id="22" idx="6"/>
            <a:endCxn id="21" idx="2"/>
          </p:cNvCxnSpPr>
          <p:nvPr/>
        </p:nvCxnSpPr>
        <p:spPr bwMode="auto"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cxnSpLocks/>
            <a:stCxn id="21" idx="6"/>
            <a:endCxn id="20" idx="2"/>
          </p:cNvCxnSpPr>
          <p:nvPr/>
        </p:nvCxnSpPr>
        <p:spPr bwMode="auto">
          <a:xfrm>
            <a:off x="3664137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cxnSpLocks/>
          </p:cNvCxnSpPr>
          <p:nvPr/>
        </p:nvCxnSpPr>
        <p:spPr bwMode="auto">
          <a:xfrm>
            <a:off x="2456899" y="5250681"/>
            <a:ext cx="3240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cxnSpLocks/>
            <a:stCxn id="24" idx="6"/>
            <a:endCxn id="27" idx="2"/>
          </p:cNvCxnSpPr>
          <p:nvPr/>
        </p:nvCxnSpPr>
        <p:spPr bwMode="auto"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cxnSpLocks/>
          </p:cNvCxnSpPr>
          <p:nvPr/>
        </p:nvCxnSpPr>
        <p:spPr bwMode="auto"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 bwMode="auto">
          <a:xfrm>
            <a:off x="4401108" y="3558467"/>
            <a:ext cx="170592" cy="1906568"/>
          </a:xfrm>
          <a:prstGeom prst="rightBrace">
            <a:avLst>
              <a:gd name="adj1" fmla="val 8333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2" name="Прямая со стрелкой 81"/>
          <p:cNvCxnSpPr>
            <a:cxnSpLocks/>
          </p:cNvCxnSpPr>
          <p:nvPr/>
        </p:nvCxnSpPr>
        <p:spPr bwMode="auto">
          <a:xfrm flipV="1">
            <a:off x="1102325" y="5329140"/>
            <a:ext cx="188062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cxnSpLocks/>
          </p:cNvCxnSpPr>
          <p:nvPr/>
        </p:nvCxnSpPr>
        <p:spPr bwMode="auto">
          <a:xfrm>
            <a:off x="1102325" y="3678556"/>
            <a:ext cx="18806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 bwMode="auto"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>
              <a:defRPr/>
            </a:pPr>
            <a:r>
              <a:rPr lang="ru-RU" sz="1600">
                <a:latin typeface="Times New Roman"/>
                <a:cs typeface="Times New Roman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  <a:endParaRPr/>
          </a:p>
          <a:p>
            <a:pPr indent="457200" algn="just">
              <a:defRPr/>
            </a:pPr>
            <a:endParaRPr lang="ru-RU" sz="1600">
              <a:latin typeface="Times New Roman"/>
              <a:cs typeface="Times New Roman"/>
            </a:endParaRPr>
          </a:p>
          <a:p>
            <a:pPr indent="457200" algn="just">
              <a:defRPr/>
            </a:pPr>
            <a:r>
              <a:rPr lang="ru-RU" sz="1600">
                <a:latin typeface="Times New Roman"/>
                <a:cs typeface="Times New Roman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>
              <a:latin typeface="Times New Roman"/>
              <a:cs typeface="Times New Roman"/>
            </a:endParaRPr>
          </a:p>
        </p:txBody>
      </p:sp>
      <p:cxnSp>
        <p:nvCxnSpPr>
          <p:cNvPr id="105" name="Прямая со стрелкой 104"/>
          <p:cNvCxnSpPr>
            <a:cxnSpLocks/>
          </p:cNvCxnSpPr>
          <p:nvPr/>
        </p:nvCxnSpPr>
        <p:spPr bwMode="auto"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357166" y="1500165"/>
          <a:ext cx="6286543" cy="6256465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222728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</a:t>
                      </a:r>
                      <a:r>
                        <a:rPr lang="en-US" sz="1400" b="1" i="0" u="none" strike="noStrike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5 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2026 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2027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57988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6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8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</a:tr>
              <a:tr h="59098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ВСЕГО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3374,8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2994,3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47205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 том числе:</a:t>
                      </a:r>
                      <a:endParaRPr lang="ru-RU" sz="1400" b="0" i="1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82214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2508,0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60158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164,1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178,8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185,1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96253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1178,2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 bwMode="auto"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Расходы бюджета Новореченского сельского поселения по разделам на 20</a:t>
            </a:r>
            <a:r>
              <a:rPr lang="en-US" sz="2200" b="1" i="1">
                <a:solidFill>
                  <a:srgbClr val="002060"/>
                </a:solidFill>
                <a:latin typeface="Times New Roman"/>
                <a:cs typeface="Times New Roman"/>
              </a:rPr>
              <a:t>2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5 -2027 годы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900" b="1">
                <a:solidFill>
                  <a:schemeClr val="bg1"/>
                </a:solidFill>
              </a:rPr>
              <a:t>(тыс. рублей)</a:t>
            </a:r>
            <a:endParaRPr lang="ru-RU" sz="9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357166" y="1500165"/>
          <a:ext cx="6286545" cy="6089969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{284E427A-3D55-4303-BF80-6455036E1DE7}</a:tableStyleId>
              </a:tblPr>
              <a:tblGrid>
                <a:gridCol w="428628"/>
                <a:gridCol w="2500330"/>
                <a:gridCol w="1214446"/>
                <a:gridCol w="1071570"/>
                <a:gridCol w="1071571"/>
              </a:tblGrid>
              <a:tr h="185738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Раздел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</a:t>
                      </a:r>
                      <a:r>
                        <a:rPr lang="en-US" sz="1400" b="1" i="0" u="none" strike="noStrike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5 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2026 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2027 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60915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</a:tr>
              <a:tr h="620816"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ВСЕГО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3374,8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2994,3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495889"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0" i="1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 том числе:</a:t>
                      </a:r>
                      <a:endParaRPr lang="ru-RU" sz="1400" b="0" i="1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863648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01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2508,0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02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164,1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178,8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185,1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101112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05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1178,2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 bwMode="auto"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Расходы бюджета Новореченского сельского поселения по разделам на 20</a:t>
            </a:r>
            <a:r>
              <a:rPr lang="en-US" sz="2200" b="1" i="1">
                <a:solidFill>
                  <a:srgbClr val="002060"/>
                </a:solidFill>
                <a:latin typeface="Times New Roman"/>
                <a:cs typeface="Times New Roman"/>
              </a:rPr>
              <a:t>2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5-20</a:t>
            </a:r>
            <a:r>
              <a:rPr lang="en-US" sz="2200" b="1" i="1">
                <a:solidFill>
                  <a:srgbClr val="002060"/>
                </a:solidFill>
                <a:latin typeface="Times New Roman"/>
                <a:cs typeface="Times New Roman"/>
              </a:rPr>
              <a:t>2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7 годы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900" b="1">
                <a:solidFill>
                  <a:schemeClr val="bg1"/>
                </a:solidFill>
              </a:rPr>
              <a:t>(тыс. рублей)</a:t>
            </a:r>
            <a:endParaRPr lang="ru-RU" sz="9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600" b="1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   </a:t>
            </a:r>
            <a:r>
              <a:rPr lang="ru-RU" sz="2000" b="1">
                <a:latin typeface="Times New Roman"/>
                <a:cs typeface="Times New Roman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  <a:endParaRPr/>
          </a:p>
          <a:p>
            <a:pPr algn="just">
              <a:defRPr/>
            </a:pPr>
            <a:endParaRPr lang="ru-RU" sz="2000" b="1"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sz="2000" b="1">
                <a:latin typeface="Times New Roman"/>
                <a:cs typeface="Times New Roman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>
              <a:latin typeface="Times New Roman"/>
              <a:cs typeface="Times New Roman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 bwMode="auto"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200" b="1" i="1">
                <a:latin typeface="Times New Roman"/>
                <a:cs typeface="Times New Roman"/>
              </a:rPr>
              <a:t>Расходы  бюджета Новореченского сельского поселения на жилищно-коммунальное хозяйство</a:t>
            </a:r>
            <a:endParaRPr lang="ru-RU" sz="2200" b="1" i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i="1">
                <a:solidFill>
                  <a:srgbClr val="002060"/>
                </a:solidFill>
                <a:latin typeface="Times New Roman"/>
                <a:cs typeface="Times New Roman"/>
              </a:rPr>
              <a:t>Утверждено в муниципальной программе  бюджета Новореченского сельского поселения за 2025 -2027 годы в разрезе муниципальной  программы Чернянского района </a:t>
            </a:r>
            <a:endParaRPr/>
          </a:p>
          <a:p>
            <a:pPr algn="ctr">
              <a:defRPr/>
            </a:pPr>
            <a:r>
              <a:rPr lang="ru-RU" sz="1200" b="1" i="1">
                <a:solidFill>
                  <a:srgbClr val="002060"/>
                </a:solidFill>
                <a:latin typeface="Times New Roman"/>
                <a:cs typeface="Times New Roman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214290" y="1928794"/>
          <a:ext cx="6357983" cy="3623466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Наименование муниципальных программ</a:t>
                      </a:r>
                      <a:endParaRPr lang="ru-RU" sz="1200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2025 год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2026 год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2027год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                               ВСЕГО: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1178,0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p>
                      <a:pPr algn="just"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Устойчивое развитие сельских территорий Новореченского сельского поселения</a:t>
                      </a:r>
                      <a:r>
                        <a:rPr lang="ru-RU" sz="1200">
                          <a:latin typeface="Times New Roman"/>
                          <a:cs typeface="Times New Roman"/>
                        </a:rPr>
                        <a:t> Чернянского района Белгородской области</a:t>
                      </a:r>
                      <a:endParaRPr lang="ru-RU" sz="1200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p>
                      <a:pPr algn="just"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2.Подпрограмма</a:t>
                      </a:r>
                      <a:r>
                        <a:rPr lang="ru-RU" sz="1200">
                          <a:latin typeface="Times New Roman"/>
                          <a:cs typeface="Times New Roman"/>
                        </a:rPr>
                        <a:t> «Благоустройство территории  Новореченского сельского поселения»</a:t>
                      </a:r>
                      <a:endParaRPr lang="ru-RU" sz="1200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1178,0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Безвозмездные поступления </a:t>
            </a:r>
            <a:r>
              <a:rPr lang="ru-RU" sz="2200">
                <a:latin typeface="Times New Roman"/>
                <a:cs typeface="Times New Roman"/>
              </a:rPr>
              <a:t>– средства,</a:t>
            </a:r>
            <a:endParaRPr/>
          </a:p>
          <a:p>
            <a:pPr algn="just">
              <a:buNone/>
              <a:defRPr/>
            </a:pPr>
            <a:r>
              <a:rPr lang="ru-RU" sz="2200">
                <a:latin typeface="Times New Roman"/>
                <a:cs typeface="Times New Roman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</a:t>
            </a:r>
            <a:r>
              <a:rPr lang="ru-RU" sz="2200">
                <a:latin typeface="Times New Roman"/>
                <a:cs typeface="Times New Roman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Бюджетная классификация </a:t>
            </a:r>
            <a:r>
              <a:rPr lang="ru-RU" sz="2200">
                <a:latin typeface="Times New Roman"/>
                <a:cs typeface="Times New Roman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>
              <a:latin typeface="Times New Roman"/>
              <a:cs typeface="Times New Roman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Бюджетная роспись </a:t>
            </a:r>
            <a:r>
              <a:rPr lang="ru-RU" sz="2200">
                <a:latin typeface="Times New Roman"/>
                <a:cs typeface="Times New Roman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Бюджетные ассигнования </a:t>
            </a:r>
            <a:r>
              <a:rPr lang="ru-RU" sz="2200">
                <a:latin typeface="Times New Roman"/>
                <a:cs typeface="Times New Roman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Бюджетные обязательства </a:t>
            </a:r>
            <a:r>
              <a:rPr lang="ru-RU" sz="2200">
                <a:latin typeface="Times New Roman"/>
                <a:cs typeface="Times New Roman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  <a:endParaRPr/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Бюджетный кредит </a:t>
            </a:r>
            <a:r>
              <a:rPr lang="ru-RU" sz="2200">
                <a:latin typeface="Times New Roman"/>
                <a:cs typeface="Times New Roman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Главный распорядитель бюджетных средств </a:t>
            </a:r>
            <a:r>
              <a:rPr lang="ru-RU" sz="2200">
                <a:latin typeface="Times New Roman"/>
                <a:cs typeface="Times New Roman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Муниципальный долг </a:t>
            </a:r>
            <a:r>
              <a:rPr lang="ru-RU" sz="2200">
                <a:latin typeface="Times New Roman"/>
                <a:cs typeface="Times New Roman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Дефицит бюджета </a:t>
            </a:r>
            <a:r>
              <a:rPr lang="ru-RU" sz="2200">
                <a:latin typeface="Times New Roman"/>
                <a:cs typeface="Times New Roman"/>
              </a:rPr>
              <a:t>– сумма, на которую расходы бюджета превышают доходы бюджета в определенный период.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Доходы бюджета </a:t>
            </a:r>
            <a:r>
              <a:rPr lang="ru-RU" sz="2200">
                <a:latin typeface="Times New Roman"/>
                <a:cs typeface="Times New Roman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  <a:endParaRPr/>
          </a:p>
          <a:p>
            <a:pPr>
              <a:buNone/>
              <a:defRPr/>
            </a:pPr>
            <a:endParaRPr lang="ru-RU" sz="22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Межбюджетные трансферты </a:t>
            </a:r>
            <a:r>
              <a:rPr lang="ru-RU" sz="2000">
                <a:latin typeface="Times New Roman"/>
                <a:cs typeface="Times New Roman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  <a:endParaRPr/>
          </a:p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Налоговые доходы </a:t>
            </a:r>
            <a:r>
              <a:rPr lang="ru-RU" sz="2000">
                <a:latin typeface="Times New Roman"/>
                <a:cs typeface="Times New Roman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  <a:endParaRPr/>
          </a:p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Неналоговые доходы – </a:t>
            </a:r>
            <a:r>
              <a:rPr lang="ru-RU" sz="2000">
                <a:latin typeface="Times New Roman"/>
                <a:cs typeface="Times New Roman"/>
              </a:rPr>
              <a:t>доходы  от -использования и реализации имущества, находящегося в муниципальной собственности;</a:t>
            </a:r>
            <a:endParaRPr/>
          </a:p>
          <a:p>
            <a:pPr algn="just">
              <a:buNone/>
              <a:defRPr/>
            </a:pPr>
            <a:r>
              <a:rPr lang="ru-RU" sz="2000">
                <a:latin typeface="Times New Roman"/>
                <a:cs typeface="Times New Roman"/>
              </a:rPr>
              <a:t>	штрафные санкции;</a:t>
            </a:r>
            <a:endParaRPr/>
          </a:p>
          <a:p>
            <a:pPr algn="just">
              <a:buNone/>
              <a:defRPr/>
            </a:pPr>
            <a:r>
              <a:rPr lang="ru-RU" sz="2000">
                <a:latin typeface="Times New Roman"/>
                <a:cs typeface="Times New Roman"/>
              </a:rPr>
              <a:t>	доходы от оказания платных услуг (работ) и компенсации затрат бюджета.</a:t>
            </a:r>
            <a:endParaRPr/>
          </a:p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Профицит бюджета </a:t>
            </a:r>
            <a:r>
              <a:rPr lang="ru-RU" sz="2000">
                <a:latin typeface="Times New Roman"/>
                <a:cs typeface="Times New Roman"/>
              </a:rPr>
              <a:t>- сумма, на </a:t>
            </a:r>
            <a:r>
              <a:rPr lang="ru-RU" sz="2000">
                <a:latin typeface="Times New Roman"/>
                <a:cs typeface="Times New Roman"/>
              </a:rPr>
              <a:t>которую</a:t>
            </a:r>
            <a:endParaRPr/>
          </a:p>
          <a:p>
            <a:pPr algn="just">
              <a:buNone/>
              <a:defRPr/>
            </a:pPr>
            <a:r>
              <a:rPr lang="ru-RU" sz="2000">
                <a:latin typeface="Times New Roman"/>
                <a:cs typeface="Times New Roman"/>
              </a:rPr>
              <a:t>доходы </a:t>
            </a:r>
            <a:r>
              <a:rPr lang="ru-RU" sz="2000">
                <a:latin typeface="Times New Roman"/>
                <a:cs typeface="Times New Roman"/>
              </a:rPr>
              <a:t>бюджета превышают </a:t>
            </a:r>
            <a:r>
              <a:rPr lang="ru-RU" sz="2000">
                <a:latin typeface="Times New Roman"/>
                <a:cs typeface="Times New Roman"/>
              </a:rPr>
              <a:t>расходы бюджета в определенный </a:t>
            </a:r>
            <a:r>
              <a:rPr lang="ru-RU" sz="2000">
                <a:latin typeface="Times New Roman"/>
                <a:cs typeface="Times New Roman"/>
              </a:rPr>
              <a:t>период.</a:t>
            </a:r>
            <a:endParaRPr/>
          </a:p>
          <a:p>
            <a:pPr algn="just">
              <a:buNone/>
              <a:defRPr/>
            </a:pPr>
            <a:endParaRPr lang="ru-RU" sz="2200">
              <a:latin typeface="Times New Roman"/>
              <a:cs typeface="Times New Roman"/>
            </a:endParaRPr>
          </a:p>
          <a:p>
            <a:pPr algn="just">
              <a:buNone/>
              <a:defRPr/>
            </a:pPr>
            <a:endParaRPr lang="ru-RU" sz="2200">
              <a:latin typeface="Times New Roman"/>
              <a:cs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Расходы бюджета </a:t>
            </a:r>
            <a:r>
              <a:rPr lang="ru-RU" sz="2200">
                <a:latin typeface="Times New Roman"/>
                <a:cs typeface="Times New Roman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  <a:endParaRPr/>
          </a:p>
          <a:p>
            <a:pPr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Субвенции</a:t>
            </a:r>
            <a:r>
              <a:rPr lang="ru-RU" sz="2200">
                <a:latin typeface="Times New Roman"/>
                <a:cs typeface="Times New Roman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  <a:endParaRPr/>
          </a:p>
          <a:p>
            <a:pPr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Субсидии</a:t>
            </a:r>
            <a:r>
              <a:rPr lang="ru-RU" sz="2200">
                <a:latin typeface="Times New Roman"/>
                <a:cs typeface="Times New Roman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>
                <a:latin typeface="Times New Roman"/>
                <a:cs typeface="Times New Roman"/>
              </a:rPr>
              <a:t>софинансирование</a:t>
            </a:r>
            <a:r>
              <a:rPr lang="ru-RU" sz="2200">
                <a:latin typeface="Times New Roman"/>
                <a:cs typeface="Times New Roman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ОСНОВНЫЕ ПОЛОЖЕНИЯ</a:t>
            </a:r>
            <a:endParaRPr lang="ru-RU" sz="32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345232" y="854720"/>
            <a:ext cx="6192688" cy="81097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1700" b="1">
                <a:latin typeface="Times New Roman"/>
                <a:cs typeface="Times New Roman"/>
              </a:rPr>
              <a:t>Бюджетная система Российской Федерации </a:t>
            </a:r>
            <a:r>
              <a:rPr lang="ru-RU" sz="1700">
                <a:latin typeface="Times New Roman"/>
                <a:cs typeface="Times New Roman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  <a:endParaRPr/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r">
              <a:defRPr/>
            </a:pPr>
            <a:endParaRPr lang="ru-RU" sz="1700" b="1">
              <a:latin typeface="Times New Roman"/>
              <a:cs typeface="Times New Roman"/>
            </a:endParaRPr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Финансовые органы </a:t>
            </a:r>
            <a:r>
              <a:rPr lang="ru-RU" sz="1700">
                <a:latin typeface="Times New Roman"/>
                <a:cs typeface="Times New Roman"/>
              </a:rPr>
              <a:t>– Министерство финансов Российской Федерации, </a:t>
            </a:r>
            <a:endParaRPr/>
          </a:p>
          <a:p>
            <a:pPr algn="r">
              <a:defRPr/>
            </a:pPr>
            <a:r>
              <a:rPr lang="ru-RU" sz="1700">
                <a:latin typeface="Times New Roman"/>
                <a:cs typeface="Times New Roman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  <a:endParaRPr/>
          </a:p>
          <a:p>
            <a:pPr algn="r">
              <a:defRPr/>
            </a:pPr>
            <a:r>
              <a:rPr lang="ru-RU" sz="1700">
                <a:latin typeface="Times New Roman"/>
                <a:cs typeface="Times New Roman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  <a:endParaRPr/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Сводная бюджетная роспись </a:t>
            </a:r>
            <a:r>
              <a:rPr lang="ru-RU" sz="1700">
                <a:latin typeface="Times New Roman"/>
                <a:cs typeface="Times New Roman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  <a:endParaRPr/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Бюджетные ассигнования </a:t>
            </a:r>
            <a:r>
              <a:rPr lang="ru-RU" sz="1700">
                <a:latin typeface="Times New Roman"/>
                <a:cs typeface="Times New Roman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  <a:endParaRPr/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Бюджетные обязательства </a:t>
            </a:r>
            <a:r>
              <a:rPr lang="ru-RU" sz="1700">
                <a:latin typeface="Times New Roman"/>
                <a:cs typeface="Times New Roman"/>
              </a:rPr>
              <a:t>– расходные обязательства, подлежащие исполнению в соответствующем финансовом году</a:t>
            </a:r>
            <a:endParaRPr lang="ru-RU" sz="1700">
              <a:latin typeface="Times New Roman"/>
              <a:cs typeface="Times New Roman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 bwMode="auto"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Times New Roman"/>
                <a:cs typeface="Times New Roman"/>
              </a:rPr>
              <a:t>Федеральный </a:t>
            </a:r>
            <a:endParaRPr lang="ru-RU" sz="1600">
              <a:latin typeface="Times New Roman"/>
              <a:cs typeface="Times New Roman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 bwMode="auto"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Times New Roman"/>
                <a:cs typeface="Times New Roman"/>
              </a:rPr>
              <a:t>Региональный</a:t>
            </a:r>
            <a:endParaRPr lang="ru-RU" sz="1600">
              <a:latin typeface="Times New Roman"/>
              <a:cs typeface="Times New Roman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 bwMode="auto"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Times New Roman"/>
                <a:cs typeface="Times New Roman"/>
              </a:rPr>
              <a:t>Местный</a:t>
            </a:r>
            <a:endParaRPr lang="ru-RU"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pPr>
              <a:defRPr/>
            </a:pP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СОСТАВНЫЕ ЧАСТИ БЮДЖЕТА</a:t>
            </a:r>
            <a:endParaRPr lang="ru-RU" sz="32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rgbClr val="002060"/>
                </a:solidFill>
                <a:latin typeface="Times New Roman"/>
                <a:cs typeface="Times New Roman"/>
              </a:rPr>
              <a:t>поступающие в бюджет денежные средства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 bwMode="auto"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Доходы бюджета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>
                <a:solidFill>
                  <a:srgbClr val="002060"/>
                </a:solidFill>
                <a:latin typeface="Times New Roman"/>
                <a:cs typeface="Times New Roman"/>
              </a:rPr>
              <a:t>выплачиваемые из бюджета денежные средства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 bwMode="auto">
          <a:xfrm>
            <a:off x="2249097" y="1819367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Расходы бюджета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700">
                <a:solidFill>
                  <a:srgbClr val="002060"/>
                </a:solidFill>
                <a:latin typeface="Times New Roman"/>
                <a:cs typeface="Times New Roman"/>
              </a:rPr>
              <a:t>превышение расходов бюджета над его доходами</a:t>
            </a:r>
            <a:endParaRPr lang="ru-RU" sz="17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 bwMode="auto"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Times New Roman"/>
                <a:cs typeface="Times New Roman"/>
              </a:rPr>
              <a:t>Дефицит бюджета</a:t>
            </a:r>
            <a:endParaRPr lang="ru-RU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700">
                <a:solidFill>
                  <a:srgbClr val="002060"/>
                </a:solidFill>
                <a:latin typeface="Times New Roman"/>
                <a:cs typeface="Times New Roman"/>
              </a:rPr>
              <a:t>превышение доходов бюджета над его расходами</a:t>
            </a:r>
            <a:endParaRPr lang="ru-RU" sz="17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 bwMode="auto"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Профицит бюджета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600" b="1">
                <a:solidFill>
                  <a:srgbClr val="002060"/>
                </a:solidFill>
                <a:latin typeface="Times New Roman"/>
                <a:cs typeface="Times New Roman"/>
              </a:rPr>
              <a:t>Межбюджетные трансферты </a:t>
            </a:r>
            <a:r>
              <a:rPr lang="ru-RU" sz="1600">
                <a:solidFill>
                  <a:srgbClr val="002060"/>
                </a:solidFill>
                <a:latin typeface="Times New Roman"/>
                <a:cs typeface="Times New Roman"/>
              </a:rPr>
              <a:t>– </a:t>
            </a:r>
            <a:r>
              <a:rPr lang="ru-RU" sz="160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Виды межбюджетных трансфертов</a:t>
            </a:r>
            <a:endParaRPr/>
          </a:p>
          <a:p>
            <a:pPr algn="ctr">
              <a:defRPr/>
            </a:pPr>
            <a:r>
              <a:rPr lang="ru-RU" sz="1600">
                <a:solidFill>
                  <a:srgbClr val="920000"/>
                </a:solidFill>
                <a:latin typeface="Times New Roman"/>
                <a:cs typeface="Times New Roman"/>
              </a:rPr>
              <a:t>----------Дотации</a:t>
            </a:r>
            <a:endParaRPr/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1600">
                <a:solidFill>
                  <a:srgbClr val="0000FF"/>
                </a:solidFill>
                <a:latin typeface="Times New Roman"/>
                <a:cs typeface="Times New Roman"/>
              </a:rPr>
              <a:t>---------Субсидии</a:t>
            </a:r>
            <a:endParaRPr/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1600">
                <a:solidFill>
                  <a:srgbClr val="00B050"/>
                </a:solidFill>
                <a:latin typeface="Times New Roman"/>
                <a:cs typeface="Times New Roman"/>
              </a:rPr>
              <a:t>---------Субвенции</a:t>
            </a:r>
            <a:endParaRPr lang="ru-RU" sz="160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lvl="0" algn="ctr">
              <a:defRPr/>
            </a:pPr>
            <a:r>
              <a:rPr lang="ru-RU" sz="1600" b="1">
                <a:solidFill>
                  <a:srgbClr val="696464">
                    <a:lumMod val="50000"/>
                  </a:srgbClr>
                </a:solidFill>
                <a:latin typeface="Times New Roman"/>
                <a:cs typeface="Times New Roman"/>
              </a:rPr>
              <a:t>Определение</a:t>
            </a:r>
            <a:endParaRPr lang="ru-RU" sz="1600" b="1">
              <a:solidFill>
                <a:srgbClr val="696464">
                  <a:lumMod val="50000"/>
                </a:srgbClr>
              </a:solidFill>
              <a:latin typeface="Times New Roman"/>
              <a:cs typeface="Times New Roman"/>
            </a:endParaRPr>
          </a:p>
          <a:p>
            <a:pPr lvl="0" algn="ctr">
              <a:defRPr/>
            </a:pPr>
            <a:endParaRPr lang="ru-RU" sz="1600">
              <a:solidFill>
                <a:srgbClr val="696464">
                  <a:lumMod val="50000"/>
                </a:srgbClr>
              </a:solidFill>
              <a:latin typeface="Times New Roman"/>
              <a:cs typeface="Times New Roman"/>
            </a:endParaRPr>
          </a:p>
          <a:p>
            <a:pPr lvl="0"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Предоставляются </a:t>
            </a: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без определения </a:t>
            </a:r>
            <a:endParaRPr/>
          </a:p>
          <a:p>
            <a:pPr lvl="0"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конкретной цели их </a:t>
            </a:r>
            <a:endParaRPr/>
          </a:p>
          <a:p>
            <a:pPr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использования</a:t>
            </a:r>
            <a:endParaRPr/>
          </a:p>
          <a:p>
            <a:pPr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Предоставляются на условиях долевого </a:t>
            </a: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софинансирования</a:t>
            </a: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расходов других бюджетов</a:t>
            </a:r>
            <a:endParaRPr/>
          </a:p>
          <a:p>
            <a:pPr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Arial"/>
        <a:cs typeface="Arial"/>
      </a:majorFont>
      <a:minorFont>
        <a:latin typeface="Perpetua"/>
        <a:ea typeface="Arial"/>
        <a:cs typeface="Arial"/>
      </a:minorFont>
    </a:fontScheme>
    <a:fmtScheme name="Справедливость">
      <a:fillStyleLst>
        <a:solidFill>
          <a:schemeClr val="phClr"/>
        </a:solidFill>
        <a:blipFill>
          <a:blip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algn="ctr" flip="none" sx="70000" sy="70000" tx="0" ty="0"/>
        </a:blipFill>
        <a:blipFill>
          <a:blip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algn="ctr" flip="none" sx="65000" sy="65000" tx="0" ty="0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algn="tl" flip="none" sx="55000" sy="55000" tx="0" ty="0"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0</Words>
  <Application>Р7-Офис/2024.4.1.630</Application>
  <DocSecurity>0</DocSecurity>
  <PresentationFormat>Экран (4:3)</PresentationFormat>
  <Paragraphs>0</Paragraphs>
  <Slides>26</Slides>
  <Notes>26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Manager/>
  <Company>UPRFIN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Борох Оксана Николаевна</dc:creator>
  <cp:keywords/>
  <dc:description/>
  <dc:identifier/>
  <dc:language/>
  <cp:lastModifiedBy>user</cp:lastModifiedBy>
  <cp:revision>1316</cp:revision>
  <dcterms:created xsi:type="dcterms:W3CDTF">2013-12-18T08:51:47Z</dcterms:created>
  <dcterms:modified xsi:type="dcterms:W3CDTF">2025-02-18T05:47:41Z</dcterms:modified>
  <cp:category/>
  <cp:contentStatus/>
  <cp:version/>
</cp:coreProperties>
</file>