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25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4.xml" ContentType="application/vnd.openxmlformats-officedocument.presentationml.slid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6858000" cy="9144000" type="screen4x3"/>
  <p:notesSz cx="6858000" cy="9144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284E427A-3D55-4303-BF80-6455036E1DE7}">
  <a:tblStyle styleId="{284E427A-3D55-4303-BF80-6455036E1DE7}" styleName="Стиль из темы 1 - акцент 2">
    <a:tblBg>
      <a:fillRef idx="2">
        <a:schemeClr val="accent2"/>
      </a:fillRef>
    </a:tblBg>
    <a:wholeTbl>
      <a:tcTxStyle>
        <a:fontRef idx="minor">
          <a:srgbClr val="00000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2V>
    <a:lastCol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lastCol>
    <a:firstCol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firstCol>
    <a:lastRow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</a:tcBdr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5758FB7-9AC5-4552-8A53-C91805E547FA}" styleName="Стиль из темы 1 - акцент 5">
    <a:tblBg>
      <a:fillRef idx="2">
        <a:schemeClr val="accent5"/>
      </a:fillRef>
    </a:tblBg>
    <a:wholeTbl>
      <a:tcTxStyle>
        <a:fontRef idx="minor">
          <a:srgbClr val="00000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2V>
    <a:lastCol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lastCol>
    <a:firstCol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firstCol>
    <a:lastRow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</a:tcBdr>
        <a:fill>
          <a:solidFill>
            <a:schemeClr val="accent5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  <a:fill>
          <a:solidFill>
            <a:schemeClr val="accent5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50" d="100"/>
          <a:sy n="50" d="100"/>
        </p:scale>
        <p:origin x="-2004" y="-894"/>
      </p:cViewPr>
      <p:guideLst>
        <p:guide pos="2880" orient="horz"/>
        <p:guide pos="2160"/>
      </p:guideLst>
    </p:cSldViewPr>
  </p:slideViewPr>
  <p:gridSpacing cx="73736200" cy="73736200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presProps" Target="presProps.xml" /><Relationship Id="rId30" Type="http://schemas.openxmlformats.org/officeDocument/2006/relationships/tableStyles" Target="tableStyles.xml" /><Relationship Id="rId31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 bwMode="auto"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 bwMode="auto">
          <a:xfrm>
            <a:off x="971550" y="4267200"/>
            <a:ext cx="4800600" cy="21336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40D7A9B-C2B5-4E7E-88E4-C3F462F820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CE3070A-A4B9-4592-81A4-6CB557D96405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47204" y="1932413"/>
            <a:ext cx="6766153" cy="2036465"/>
          </a:xfrm>
          <a:prstGeom prst="rect">
            <a:avLst/>
          </a:prstGeom>
          <a:solidFill>
            <a:schemeClr val="accent1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47204" y="1862296"/>
            <a:ext cx="6766153" cy="160773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7204" y="3968865"/>
            <a:ext cx="6766153" cy="1473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 bwMode="auto">
          <a:xfrm>
            <a:off x="342900" y="2007911"/>
            <a:ext cx="6172200" cy="1960033"/>
          </a:xfrm>
        </p:spPr>
        <p:txBody>
          <a:bodyPr anchor="ctr"/>
          <a:lstStyle>
            <a:lvl1pPr algn="ctr">
              <a:defRPr lang="en-US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FEE5117-D199-490A-9E55-B9A3CDCE59F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9FB3F0EE-70F9-46A3-BE33-560BD7303AF0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4972050" y="366191"/>
            <a:ext cx="1508759" cy="7802033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85800" y="366187"/>
            <a:ext cx="4171950" cy="7802033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0DDA559-53F6-4EA3-8CAC-029F01AB432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C1CA634-5A00-4306-9CCA-CE7AE6E55188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28005FB-B322-4689-90BD-A915166FEB5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A3D982A1-3191-4BA1-8556-046F3784029A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 bwMode="auto">
          <a:xfrm>
            <a:off x="685800" y="1930400"/>
            <a:ext cx="5829300" cy="6096000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0" name="Скругленный прямоугольник 9"/>
          <p:cNvSpPr/>
          <p:nvPr/>
        </p:nvSpPr>
        <p:spPr bwMode="auto">
          <a:xfrm>
            <a:off x="48986" y="93012"/>
            <a:ext cx="6760029" cy="8922935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/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41735" y="1270002"/>
            <a:ext cx="5829300" cy="1816100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541735" y="3397252"/>
            <a:ext cx="5829300" cy="1784349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18C44FA-C9C2-456C-90FB-F040F0C4BC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>
            <a:off x="600077" y="8229600"/>
            <a:ext cx="3000375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 bwMode="auto">
          <a:xfrm flipV="1">
            <a:off x="52060" y="3169107"/>
            <a:ext cx="6760135" cy="121920"/>
          </a:xfrm>
          <a:prstGeom prst="rect">
            <a:avLst/>
          </a:prstGeom>
          <a:solidFill>
            <a:schemeClr val="accent1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51861" y="3121975"/>
            <a:ext cx="6760336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1231" y="3291840"/>
            <a:ext cx="6760966" cy="6096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FBCD3284-3D87-43CB-BF5F-945146B1C606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6FF265-B957-406D-8EB0-EF5ED86D446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016C7FF4-6995-4871-A8D3-B9645AEC3929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 bwMode="auto">
          <a:xfrm>
            <a:off x="685800" y="1930400"/>
            <a:ext cx="2811780" cy="6096000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 bwMode="auto">
          <a:xfrm>
            <a:off x="3700463" y="1930400"/>
            <a:ext cx="2811780" cy="6096000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85800" y="364067"/>
            <a:ext cx="5829300" cy="1524000"/>
          </a:xfrm>
        </p:spPr>
        <p:txBody>
          <a:bodyPr anchor="b" anchorCtr="0"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685800" y="1930400"/>
            <a:ext cx="2800350" cy="1016000"/>
          </a:xfrm>
          <a:prstGeom prst="rect">
            <a:avLst/>
          </a:prstGeo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 bwMode="auto">
          <a:xfrm>
            <a:off x="3714750" y="1930400"/>
            <a:ext cx="2800350" cy="1016000"/>
          </a:xfrm>
          <a:prstGeom prst="rect">
            <a:avLst/>
          </a:prstGeo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1FEFDE5-891F-408E-BAD3-942BB77CF9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69035BF-9A02-4774-8FD8-A1BB34DAF2FC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 bwMode="auto">
          <a:xfrm>
            <a:off x="685800" y="2997200"/>
            <a:ext cx="2800350" cy="5181600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 bwMode="auto">
          <a:xfrm>
            <a:off x="3714750" y="2997200"/>
            <a:ext cx="2800350" cy="5181600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595B1C6-3796-4E7C-88EC-265652522D1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E1ABA3E-3EFC-42AD-8513-4479F43C65F2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C77309F-25A1-4299-B091-E46B29FE8AB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9C38AAC-5DDA-4AC7-9E5A-D7E01DDB0806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9" name="Скругленный прямоугольник 8"/>
          <p:cNvSpPr/>
          <p:nvPr/>
        </p:nvSpPr>
        <p:spPr bwMode="auto"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85800" y="364067"/>
            <a:ext cx="5829300" cy="1524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685800" y="2133600"/>
            <a:ext cx="1428750" cy="59944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1BA19B9-7B40-460B-814B-1A0C1611C18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B5A67A9-5A0A-473B-B99B-292C8E93BA52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 bwMode="auto">
          <a:xfrm>
            <a:off x="2228850" y="2133600"/>
            <a:ext cx="4286250" cy="5994400"/>
          </a:xfrm>
        </p:spPr>
        <p:txBody>
          <a:bodyPr vert="horz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85800" y="6534067"/>
            <a:ext cx="5486400" cy="696384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85800" y="7261100"/>
            <a:ext cx="5486400" cy="9144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5E499EE-92C9-43C8-A012-D3B55C4662F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>
          <a:xfrm>
            <a:off x="685800" y="8229600"/>
            <a:ext cx="2914650" cy="609600"/>
          </a:xfrm>
        </p:spPr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>
          <a:xfrm>
            <a:off x="109728" y="8278368"/>
            <a:ext cx="342900" cy="609600"/>
          </a:xfrm>
        </p:spPr>
        <p:txBody>
          <a:bodyPr/>
          <a:lstStyle/>
          <a:p>
            <a:pPr>
              <a:defRPr/>
            </a:pPr>
            <a:fld id="{39D6D60B-CABA-448F-B78B-9A307CC6DAB8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 flipV="1">
            <a:off x="51230" y="6244740"/>
            <a:ext cx="6755130" cy="121920"/>
          </a:xfrm>
          <a:prstGeom prst="rect">
            <a:avLst/>
          </a:prstGeom>
          <a:solidFill>
            <a:schemeClr val="accent1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51384" y="6200641"/>
            <a:ext cx="6754979" cy="6095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51383" y="6364299"/>
            <a:ext cx="6754978" cy="65076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51233" y="88902"/>
            <a:ext cx="6751405" cy="6108700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 bwMode="auto">
          <a:xfrm>
            <a:off x="48007" y="93007"/>
            <a:ext cx="6760029" cy="8924544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/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 bwMode="auto">
          <a:xfrm>
            <a:off x="685800" y="366183"/>
            <a:ext cx="5829300" cy="1524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 bwMode="auto">
          <a:xfrm>
            <a:off x="685800" y="1930400"/>
            <a:ext cx="5829300" cy="6096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 bwMode="auto">
          <a:xfrm>
            <a:off x="4629152" y="8255000"/>
            <a:ext cx="1857375" cy="635000"/>
          </a:xfrm>
          <a:prstGeom prst="rect">
            <a:avLst/>
          </a:prstGeom>
        </p:spPr>
        <p:txBody>
          <a:bodyPr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B7D9DC7-EE8A-4085-9837-C0354944D8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 bwMode="auto">
          <a:xfrm>
            <a:off x="685800" y="8229600"/>
            <a:ext cx="2971800" cy="609600"/>
          </a:xfrm>
          <a:prstGeom prst="rect">
            <a:avLst/>
          </a:prstGeom>
        </p:spPr>
        <p:txBody>
          <a:bodyPr anchor="ctr" anchorCtr="0"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 bwMode="auto">
          <a:xfrm>
            <a:off x="109728" y="8280400"/>
            <a:ext cx="342900" cy="6096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>
              <a:defRPr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01534F1D-893E-4071-8864-173883335769}" type="slidenum">
              <a:rPr lang="ru-RU">
                <a:solidFill>
                  <a:prstClr val="black">
                    <a:tint val="75000"/>
                  </a:prstClr>
                </a:solidFill>
              </a:rPr>
              <a:t/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>
        <a:spcBef>
          <a:spcPts val="0"/>
        </a:spcBef>
        <a:buNone/>
        <a:defRPr sz="40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>
        <a:spcBef>
          <a:spcPts val="580"/>
        </a:spcBef>
        <a:buClr>
          <a:schemeClr val="accent1"/>
        </a:buClr>
        <a:buSzPct val="85000"/>
        <a:buFont typeface="Wingdings 2"/>
        <a:buChar char="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>
        <a:spcBef>
          <a:spcPts val="370"/>
        </a:spcBef>
        <a:buClr>
          <a:schemeClr val="accent2"/>
        </a:buClr>
        <a:buSzPct val="85000"/>
        <a:buFont typeface="Wingdings 2"/>
        <a:buChar char="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>
        <a:spcBef>
          <a:spcPts val="370"/>
        </a:spcBef>
        <a:buClr>
          <a:schemeClr val="accent3"/>
        </a:buClr>
        <a:buSzPct val="80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>
        <a:spcBef>
          <a:spcPts val="370"/>
        </a:spcBef>
        <a:buClr>
          <a:schemeClr val="accent3"/>
        </a:buClr>
        <a:buFontTx/>
        <a:buChar char="o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>
        <a:spcBef>
          <a:spcPts val="370"/>
        </a:spcBef>
        <a:buClr>
          <a:schemeClr val="accent3"/>
        </a:buClr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>
        <a:spcBef>
          <a:spcPts val="370"/>
        </a:spcBef>
        <a:buClr>
          <a:schemeClr val="accent2"/>
        </a:buClr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>
        <a:spcBef>
          <a:spcPts val="370"/>
        </a:spcBef>
        <a:buClr>
          <a:schemeClr val="accent1">
            <a:tint val="60000"/>
          </a:schemeClr>
        </a:buClr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>
        <a:spcBef>
          <a:spcPts val="370"/>
        </a:spcBef>
        <a:buClr>
          <a:schemeClr val="accent2">
            <a:tint val="60000"/>
          </a:schemeClr>
        </a:buClr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png"/></Relationships>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"/>
          </p:nvPr>
        </p:nvSpPr>
        <p:spPr bwMode="auto">
          <a:xfrm>
            <a:off x="0" y="107504"/>
            <a:ext cx="6858000" cy="8928992"/>
          </a:xfrm>
          <a:prstGeom prst="rect">
            <a:avLst/>
          </a:prstGeom>
          <a:gradFill>
            <a:gsLst>
              <a:gs pos="0">
                <a:srgbClr val="336600"/>
              </a:gs>
              <a:gs pos="50000">
                <a:srgbClr val="96935D"/>
              </a:gs>
              <a:gs pos="75000">
                <a:srgbClr val="C8A98B"/>
              </a:gs>
              <a:gs pos="87500">
                <a:srgbClr val="E1B4A2"/>
              </a:gs>
              <a:gs pos="93750">
                <a:srgbClr val="EDBAAE"/>
              </a:gs>
              <a:gs pos="96875">
                <a:srgbClr val="F3BDB4"/>
              </a:gs>
              <a:gs pos="98437">
                <a:srgbClr val="F6BEB7"/>
              </a:gs>
              <a:gs pos="99218">
                <a:srgbClr val="336600"/>
              </a:gs>
              <a:gs pos="10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</a:gradFill>
        </p:spPr>
        <p:txBody>
          <a:bodyPr>
            <a:normAutofit/>
          </a:bodyPr>
          <a:lstStyle/>
          <a:p>
            <a:pPr marL="0" indent="0">
              <a:buNone/>
              <a:defRPr/>
            </a:pPr>
            <a:endParaRPr lang="ru-RU"/>
          </a:p>
          <a:p>
            <a:pPr marL="0" indent="0">
              <a:buNone/>
              <a:defRPr/>
            </a:pPr>
            <a:endParaRPr lang="ru-RU"/>
          </a:p>
          <a:p>
            <a:pPr marL="0" indent="0">
              <a:buNone/>
              <a:defRPr/>
            </a:pPr>
            <a:endParaRPr lang="ru-RU"/>
          </a:p>
          <a:p>
            <a:pPr marL="0" indent="0">
              <a:buNone/>
              <a:defRPr/>
            </a:pPr>
            <a:endParaRPr lang="ru-RU"/>
          </a:p>
          <a:p>
            <a:pPr marL="0" indent="0">
              <a:buNone/>
              <a:defRPr/>
            </a:pPr>
            <a:endParaRPr lang="ru-RU"/>
          </a:p>
          <a:p>
            <a:pPr marL="0" indent="0">
              <a:buNone/>
              <a:defRPr/>
            </a:pPr>
            <a:endParaRPr lang="ru-RU"/>
          </a:p>
          <a:p>
            <a:pPr marL="0" indent="0" algn="ctr">
              <a:buNone/>
              <a:defRPr/>
            </a:pPr>
            <a:r>
              <a:rPr lang="ru-RU" sz="3200" b="1">
                <a:latin typeface="Times New Roman"/>
                <a:cs typeface="Times New Roman"/>
              </a:rPr>
              <a:t> ПРОЕКТ БЮДЖЕТА ДЛЯ ГРАЖДАН</a:t>
            </a:r>
            <a:endParaRPr/>
          </a:p>
          <a:p>
            <a:pPr marL="0" indent="0" algn="ctr">
              <a:buNone/>
              <a:defRPr/>
            </a:pPr>
            <a:endParaRPr lang="ru-RU" b="1">
              <a:latin typeface="Times New Roman"/>
              <a:cs typeface="Times New Roman"/>
            </a:endParaRPr>
          </a:p>
          <a:p>
            <a:pPr marL="0" indent="0" algn="ctr">
              <a:buNone/>
              <a:defRPr/>
            </a:pPr>
            <a:r>
              <a:rPr lang="ru-RU" b="1">
                <a:latin typeface="Times New Roman"/>
                <a:cs typeface="Times New Roman"/>
              </a:rPr>
              <a:t> НОВОРЕЧЕНСКОГО СЕЛЬСКОГО  ПОСЕЛЕНИЯ НА </a:t>
            </a:r>
            <a:r>
              <a:rPr lang="ru-RU" b="1">
                <a:latin typeface="Times New Roman"/>
                <a:cs typeface="Times New Roman"/>
              </a:rPr>
              <a:t>2025 </a:t>
            </a:r>
            <a:r>
              <a:rPr lang="ru-RU" b="1">
                <a:latin typeface="Times New Roman"/>
                <a:cs typeface="Times New Roman"/>
              </a:rPr>
              <a:t>-</a:t>
            </a:r>
            <a:r>
              <a:rPr lang="ru-RU" b="1">
                <a:latin typeface="Times New Roman"/>
                <a:cs typeface="Times New Roman"/>
              </a:rPr>
              <a:t>2027 ГОДЫ</a:t>
            </a:r>
            <a:endParaRPr lang="ru-RU" b="1">
              <a:latin typeface="Times New Roman"/>
              <a:cs typeface="Times New Roman"/>
            </a:endParaRPr>
          </a:p>
          <a:p>
            <a:pPr marL="0" indent="0" algn="ctr">
              <a:buNone/>
              <a:defRPr/>
            </a:pPr>
            <a:endParaRPr lang="ru-RU" b="1">
              <a:latin typeface="Times New Roman"/>
              <a:cs typeface="Times New Roman"/>
            </a:endParaRPr>
          </a:p>
          <a:p>
            <a:pPr marL="0" indent="0" algn="ctr">
              <a:buNone/>
              <a:defRPr/>
            </a:pPr>
            <a:endParaRPr lang="ru-RU" sz="2000" b="1">
              <a:solidFill>
                <a:schemeClr val="accent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0" indent="0" algn="ctr">
              <a:buNone/>
              <a:defRPr/>
            </a:pPr>
            <a:r>
              <a:rPr lang="ru-RU" sz="2000" b="1">
                <a:solidFill>
                  <a:schemeClr val="accent2">
                    <a:lumMod val="50000"/>
                  </a:schemeClr>
                </a:solidFill>
                <a:latin typeface="Times New Roman"/>
                <a:cs typeface="Times New Roman"/>
              </a:rPr>
              <a:t>НОВОРЕЧЕНСКОГО СЕЛЬСКОЕ ПОСЕЛЕНИЕ</a:t>
            </a:r>
            <a:endParaRPr/>
          </a:p>
          <a:p>
            <a:pPr marL="0" indent="0" algn="ctr">
              <a:buNone/>
              <a:defRPr/>
            </a:pPr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869722" y="323528"/>
            <a:ext cx="1351366" cy="1656184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85800" y="364068"/>
            <a:ext cx="5829300" cy="67954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000" b="1">
                <a:solidFill>
                  <a:srgbClr val="002060"/>
                </a:solidFill>
                <a:latin typeface="Times New Roman"/>
                <a:cs typeface="Times New Roman"/>
              </a:rPr>
              <a:t>КАКИЕ БЫВАЮТ БЮДЖЕТЫ</a:t>
            </a:r>
            <a:endParaRPr lang="ru-RU" sz="3000" b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116632" y="1763687"/>
            <a:ext cx="1944216" cy="1152128"/>
          </a:xfrm>
          <a:prstGeom prst="roundRect">
            <a:avLst>
              <a:gd name="adj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/>
              <a:t>БЮДЖЕТЫ </a:t>
            </a:r>
            <a:r>
              <a:rPr lang="ru-RU">
                <a:latin typeface="Times New Roman"/>
                <a:cs typeface="Times New Roman"/>
              </a:rPr>
              <a:t>СЕМЕЙ</a:t>
            </a:r>
            <a:endParaRPr lang="ru-RU">
              <a:latin typeface="Times New Roman"/>
              <a:cs typeface="Times New Roman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4653136" y="1763687"/>
            <a:ext cx="2016224" cy="1152128"/>
          </a:xfrm>
          <a:prstGeom prst="roundRect">
            <a:avLst>
              <a:gd name="adj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БЮДЖЕТЫ ОРГАНИЗАЦИЙ</a:t>
            </a:r>
            <a:endParaRPr lang="ru-RU">
              <a:latin typeface="Times New Roman"/>
              <a:cs typeface="Times New Roman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2204866" y="1763687"/>
            <a:ext cx="2232248" cy="1152128"/>
          </a:xfrm>
          <a:prstGeom prst="roundRect">
            <a:avLst>
              <a:gd name="adj" fmla="val 16667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БЮДЖЕТЫ ПУБЛИЧНО-ПРАВОВЫХ ОБРАЗОВАНИЙ</a:t>
            </a:r>
            <a:r>
              <a:rPr lang="ru-RU"/>
              <a:t>:</a:t>
            </a:r>
            <a:endParaRPr lang="ru-RU"/>
          </a:p>
        </p:txBody>
      </p:sp>
      <p:cxnSp>
        <p:nvCxnSpPr>
          <p:cNvPr id="14" name="Прямая соединительная линия 13"/>
          <p:cNvCxnSpPr>
            <a:cxnSpLocks/>
            <a:stCxn id="2" idx="2"/>
          </p:cNvCxnSpPr>
          <p:nvPr/>
        </p:nvCxnSpPr>
        <p:spPr bwMode="auto">
          <a:xfrm flipH="1">
            <a:off x="3284985" y="1043608"/>
            <a:ext cx="3154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cxnSpLocks/>
          </p:cNvCxnSpPr>
          <p:nvPr/>
        </p:nvCxnSpPr>
        <p:spPr bwMode="auto">
          <a:xfrm>
            <a:off x="1268760" y="1043608"/>
            <a:ext cx="41044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cxnSpLocks/>
          </p:cNvCxnSpPr>
          <p:nvPr/>
        </p:nvCxnSpPr>
        <p:spPr bwMode="auto">
          <a:xfrm>
            <a:off x="1268760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cxnSpLocks/>
          </p:cNvCxnSpPr>
          <p:nvPr/>
        </p:nvCxnSpPr>
        <p:spPr bwMode="auto">
          <a:xfrm>
            <a:off x="5373216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>
            <a:cxnSpLocks/>
          </p:cNvCxnSpPr>
          <p:nvPr/>
        </p:nvCxnSpPr>
        <p:spPr bwMode="auto">
          <a:xfrm>
            <a:off x="3284984" y="1043608"/>
            <a:ext cx="0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cxnSpLocks/>
          </p:cNvCxnSpPr>
          <p:nvPr/>
        </p:nvCxnSpPr>
        <p:spPr bwMode="auto">
          <a:xfrm>
            <a:off x="3320988" y="3779912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cxnSpLocks/>
          </p:cNvCxnSpPr>
          <p:nvPr/>
        </p:nvCxnSpPr>
        <p:spPr bwMode="auto">
          <a:xfrm>
            <a:off x="3320988" y="4355979"/>
            <a:ext cx="0" cy="3960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>
            <a:cxnSpLocks/>
          </p:cNvCxnSpPr>
          <p:nvPr/>
        </p:nvCxnSpPr>
        <p:spPr bwMode="auto">
          <a:xfrm>
            <a:off x="3442723" y="4355976"/>
            <a:ext cx="22185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>
            <a:cxnSpLocks/>
          </p:cNvCxnSpPr>
          <p:nvPr/>
        </p:nvCxnSpPr>
        <p:spPr bwMode="auto">
          <a:xfrm flipH="1">
            <a:off x="1412776" y="4355976"/>
            <a:ext cx="1908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>
            <a:cxnSpLocks/>
          </p:cNvCxnSpPr>
          <p:nvPr/>
        </p:nvCxnSpPr>
        <p:spPr bwMode="auto">
          <a:xfrm>
            <a:off x="3320994" y="4355976"/>
            <a:ext cx="12172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>
            <a:cxnSpLocks/>
          </p:cNvCxnSpPr>
          <p:nvPr/>
        </p:nvCxnSpPr>
        <p:spPr bwMode="auto">
          <a:xfrm>
            <a:off x="1412776" y="4355979"/>
            <a:ext cx="0" cy="3960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>
            <a:cxnSpLocks/>
          </p:cNvCxnSpPr>
          <p:nvPr/>
        </p:nvCxnSpPr>
        <p:spPr bwMode="auto">
          <a:xfrm>
            <a:off x="5661248" y="4355979"/>
            <a:ext cx="0" cy="3960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рямоугольник 58"/>
          <p:cNvSpPr/>
          <p:nvPr/>
        </p:nvSpPr>
        <p:spPr bwMode="auto">
          <a:xfrm>
            <a:off x="116632" y="4752022"/>
            <a:ext cx="1944216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>
                <a:solidFill>
                  <a:srgbClr val="002060"/>
                </a:solidFill>
                <a:latin typeface="Times New Roman"/>
                <a:cs typeface="Times New Roman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sz="1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60" name="Прямоугольник 59"/>
          <p:cNvSpPr/>
          <p:nvPr/>
        </p:nvSpPr>
        <p:spPr bwMode="auto">
          <a:xfrm>
            <a:off x="2366883" y="4752022"/>
            <a:ext cx="1926214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>
                <a:solidFill>
                  <a:srgbClr val="002060"/>
                </a:solidFill>
                <a:latin typeface="Times New Roman"/>
                <a:cs typeface="Times New Roman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61" name="Прямоугольник 60"/>
          <p:cNvSpPr/>
          <p:nvPr/>
        </p:nvSpPr>
        <p:spPr bwMode="auto">
          <a:xfrm>
            <a:off x="4653138" y="4752022"/>
            <a:ext cx="1872208" cy="1836204"/>
          </a:xfrm>
          <a:prstGeom prst="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>
                <a:solidFill>
                  <a:srgbClr val="002060"/>
                </a:solidFill>
                <a:latin typeface="Times New Roman"/>
                <a:cs typeface="Times New Roman"/>
              </a:rPr>
              <a:t>Муниципальных образований (местные бюджеты)</a:t>
            </a:r>
            <a:endParaRPr lang="ru-RU" sz="14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26490" y="3077344"/>
            <a:ext cx="1724509" cy="1405136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4775173" y="3077353"/>
            <a:ext cx="1772148" cy="127863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2335226" y="3077353"/>
            <a:ext cx="2145432" cy="140513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642918" y="928663"/>
            <a:ext cx="5715040" cy="1000132"/>
          </a:xfrm>
          <a:prstGeom prst="rect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200" b="1" i="1">
                <a:latin typeface="Times New Roman"/>
                <a:cs typeface="Times New Roman"/>
              </a:rPr>
              <a:t>Куда зачисляются налоги, непосредственно уплачиваемые гражданами Российской Федерации?</a:t>
            </a:r>
            <a:endParaRPr lang="ru-RU" sz="2200" b="1" i="1">
              <a:latin typeface="Times New Roman"/>
              <a:cs typeface="Times New Roman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571482" y="2285987"/>
            <a:ext cx="1643074" cy="1285884"/>
          </a:xfrm>
          <a:prstGeom prst="roundRect">
            <a:avLst>
              <a:gd name="adj" fmla="val 16667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>
                <a:latin typeface="Times New Roman"/>
                <a:cs typeface="Times New Roman"/>
              </a:rPr>
              <a:t>Транспорт</a:t>
            </a:r>
            <a:endParaRPr/>
          </a:p>
          <a:p>
            <a:pPr algn="ctr">
              <a:defRPr/>
            </a:pPr>
            <a:r>
              <a:rPr lang="ru-RU" sz="2000">
                <a:latin typeface="Times New Roman"/>
                <a:cs typeface="Times New Roman"/>
              </a:rPr>
              <a:t>ный</a:t>
            </a:r>
            <a:r>
              <a:rPr lang="ru-RU" sz="2000">
                <a:latin typeface="Times New Roman"/>
                <a:cs typeface="Times New Roman"/>
              </a:rPr>
              <a:t> налог</a:t>
            </a:r>
            <a:endParaRPr lang="ru-RU" sz="2000">
              <a:latin typeface="Times New Roman"/>
              <a:cs typeface="Times New Roman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2500306" y="2285987"/>
            <a:ext cx="1714512" cy="1285884"/>
          </a:xfrm>
          <a:prstGeom prst="roundRect">
            <a:avLst>
              <a:gd name="adj" fmla="val 16667"/>
            </a:avLst>
          </a:prstGeom>
          <a:solidFill>
            <a:srgbClr val="00206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>
                <a:latin typeface="Times New Roman"/>
                <a:cs typeface="Times New Roman"/>
              </a:rPr>
              <a:t>Налог на имущество физических лиц</a:t>
            </a:r>
            <a:endParaRPr lang="ru-RU" sz="2000">
              <a:latin typeface="Times New Roman"/>
              <a:cs typeface="Times New Roman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4429134" y="2285987"/>
            <a:ext cx="1643074" cy="1285884"/>
          </a:xfrm>
          <a:prstGeom prst="roundRect">
            <a:avLst>
              <a:gd name="adj" fmla="val 16667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>
                <a:latin typeface="Times New Roman"/>
                <a:cs typeface="Times New Roman"/>
              </a:rPr>
              <a:t>Земельный налог</a:t>
            </a:r>
            <a:endParaRPr lang="ru-RU" sz="2000">
              <a:latin typeface="Times New Roman"/>
              <a:cs typeface="Times New Roman"/>
            </a:endParaRPr>
          </a:p>
        </p:txBody>
      </p:sp>
      <p:sp>
        <p:nvSpPr>
          <p:cNvPr id="10" name="Овал 9"/>
          <p:cNvSpPr/>
          <p:nvPr/>
        </p:nvSpPr>
        <p:spPr bwMode="auto">
          <a:xfrm>
            <a:off x="642918" y="4136703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/>
              <a:t>100%</a:t>
            </a:r>
            <a:endParaRPr lang="ru-RU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428605" y="5786453"/>
            <a:ext cx="2428892" cy="9286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  <a:t>Бюджет субъекта Российской Федерации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2" name="Овал 11"/>
          <p:cNvSpPr/>
          <p:nvPr/>
        </p:nvSpPr>
        <p:spPr bwMode="auto">
          <a:xfrm>
            <a:off x="2643182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/>
              <a:t>100%</a:t>
            </a:r>
            <a:endParaRPr lang="ru-RU"/>
          </a:p>
        </p:txBody>
      </p:sp>
      <p:sp>
        <p:nvSpPr>
          <p:cNvPr id="13" name="Овал 12"/>
          <p:cNvSpPr/>
          <p:nvPr/>
        </p:nvSpPr>
        <p:spPr bwMode="auto">
          <a:xfrm>
            <a:off x="4572008" y="4143372"/>
            <a:ext cx="1500198" cy="114300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/>
              <a:t>100%</a:t>
            </a:r>
            <a:endParaRPr lang="ru-RU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3643314" y="5643571"/>
            <a:ext cx="2143140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>
                <a:solidFill>
                  <a:schemeClr val="tx1"/>
                </a:solidFill>
                <a:latin typeface="Times New Roman"/>
                <a:cs typeface="Times New Roman"/>
              </a:rPr>
              <a:t>Бюджеты городского и сельских поселений</a:t>
            </a:r>
            <a:endParaRPr lang="ru-RU" sz="2000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cxnSp>
        <p:nvCxnSpPr>
          <p:cNvPr id="3" name="Прямая со стрелкой 2"/>
          <p:cNvCxnSpPr>
            <a:cxnSpLocks/>
          </p:cNvCxnSpPr>
          <p:nvPr/>
        </p:nvCxnSpPr>
        <p:spPr bwMode="auto">
          <a:xfrm>
            <a:off x="4143382" y="5148065"/>
            <a:ext cx="285752" cy="4955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cxnSpLocks/>
          </p:cNvCxnSpPr>
          <p:nvPr/>
        </p:nvCxnSpPr>
        <p:spPr bwMode="auto">
          <a:xfrm>
            <a:off x="4572008" y="5004049"/>
            <a:ext cx="0" cy="6395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cxnSpLocks/>
          </p:cNvCxnSpPr>
          <p:nvPr/>
        </p:nvCxnSpPr>
        <p:spPr bwMode="auto">
          <a:xfrm>
            <a:off x="1393017" y="5395819"/>
            <a:ext cx="0" cy="390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16633" y="364067"/>
            <a:ext cx="6624736" cy="1524000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ru-RU" sz="2800" b="1">
                <a:solidFill>
                  <a:srgbClr val="002060"/>
                </a:solidFill>
                <a:latin typeface="Times New Roman"/>
                <a:cs typeface="Times New Roman"/>
              </a:rPr>
              <a:t>Основные задачи налоговой, бюджетной и долговой политики  на </a:t>
            </a:r>
            <a:r>
              <a:rPr lang="ru-RU" sz="2800" b="1">
                <a:solidFill>
                  <a:srgbClr val="002060"/>
                </a:solidFill>
                <a:latin typeface="Times New Roman"/>
                <a:cs typeface="Times New Roman"/>
              </a:rPr>
              <a:t>2025- 2027 </a:t>
            </a:r>
            <a:r>
              <a:rPr lang="ru-RU" sz="2800" b="1">
                <a:solidFill>
                  <a:srgbClr val="002060"/>
                </a:solidFill>
                <a:latin typeface="Times New Roman"/>
                <a:cs typeface="Times New Roman"/>
              </a:rPr>
              <a:t>годы</a:t>
            </a:r>
            <a:endParaRPr lang="ru-RU" sz="2800" b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404664" y="1979712"/>
            <a:ext cx="5976664" cy="6552728"/>
          </a:xfrm>
          <a:prstGeom prst="rect">
            <a:avLst/>
          </a:prstGeom>
          <a:solidFill>
            <a:srgbClr val="0099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/>
              <a:buChar char="v"/>
              <a:defRPr/>
            </a:pPr>
            <a:r>
              <a:rPr lang="ru-RU" i="1">
                <a:latin typeface="Times New Roman"/>
                <a:cs typeface="Times New Roman"/>
              </a:rPr>
              <a:t>Реализация майских Указов Президента Российской Федерации</a:t>
            </a:r>
            <a:endParaRPr/>
          </a:p>
          <a:p>
            <a:pPr marL="285750" indent="-285750">
              <a:buFont typeface="Wingdings"/>
              <a:buChar char="v"/>
              <a:defRPr/>
            </a:pPr>
            <a:endParaRPr lang="ru-RU" sz="800" i="1">
              <a:latin typeface="Times New Roman"/>
              <a:cs typeface="Times New Roman"/>
            </a:endParaRPr>
          </a:p>
          <a:p>
            <a:pPr marL="285750" indent="-285750">
              <a:buFont typeface="Wingdings"/>
              <a:buChar char="v"/>
              <a:defRPr/>
            </a:pPr>
            <a:r>
              <a:rPr lang="ru-RU" i="1">
                <a:latin typeface="Times New Roman"/>
                <a:cs typeface="Times New Roman"/>
              </a:rPr>
              <a:t>Наращивание налогового потенциала и стимулирование инвестиционной активности</a:t>
            </a:r>
            <a:endParaRPr/>
          </a:p>
          <a:p>
            <a:pPr marL="285750" indent="-285750">
              <a:buFont typeface="Wingdings"/>
              <a:buChar char="v"/>
              <a:defRPr/>
            </a:pPr>
            <a:endParaRPr lang="ru-RU" sz="800" i="1">
              <a:latin typeface="Times New Roman"/>
              <a:cs typeface="Times New Roman"/>
            </a:endParaRPr>
          </a:p>
          <a:p>
            <a:pPr marL="285750" indent="-285750">
              <a:buFont typeface="Wingdings"/>
              <a:buChar char="v"/>
              <a:defRPr/>
            </a:pPr>
            <a:r>
              <a:rPr lang="ru-RU" i="1">
                <a:latin typeface="Times New Roman"/>
                <a:cs typeface="Times New Roman"/>
              </a:rPr>
              <a:t>Совершенствование методов налогового администрирования</a:t>
            </a:r>
            <a:endParaRPr/>
          </a:p>
          <a:p>
            <a:pPr marL="285750" indent="-285750">
              <a:buFont typeface="Wingdings"/>
              <a:buChar char="v"/>
              <a:defRPr/>
            </a:pPr>
            <a:endParaRPr lang="ru-RU" sz="800" i="1">
              <a:latin typeface="Times New Roman"/>
              <a:cs typeface="Times New Roman"/>
            </a:endParaRPr>
          </a:p>
          <a:p>
            <a:pPr marL="285750" indent="-285750">
              <a:buFont typeface="Wingdings"/>
              <a:buChar char="v"/>
              <a:defRPr/>
            </a:pPr>
            <a:r>
              <a:rPr lang="ru-RU" i="1">
                <a:latin typeface="Times New Roman"/>
                <a:cs typeface="Times New Roman"/>
              </a:rPr>
              <a:t>Усиление межведомственного взаимодействия органов исполнительной власти по мобилизации имеющихся резервов и повышению собираемости платежей</a:t>
            </a:r>
            <a:endParaRPr/>
          </a:p>
          <a:p>
            <a:pPr marL="285750" indent="-285750">
              <a:buFont typeface="Wingdings"/>
              <a:buChar char="v"/>
              <a:defRPr/>
            </a:pPr>
            <a:endParaRPr lang="ru-RU" sz="800" i="1">
              <a:latin typeface="Times New Roman"/>
              <a:cs typeface="Times New Roman"/>
            </a:endParaRPr>
          </a:p>
          <a:p>
            <a:pPr marL="285750" indent="-285750">
              <a:buFont typeface="Wingdings"/>
              <a:buChar char="v"/>
              <a:defRPr/>
            </a:pPr>
            <a:r>
              <a:rPr lang="ru-RU" i="1">
                <a:latin typeface="Times New Roman"/>
                <a:cs typeface="Times New Roman"/>
              </a:rPr>
              <a:t>Формирование гибкой и комплексной системы управления бюджетными расходами</a:t>
            </a:r>
            <a:endParaRPr/>
          </a:p>
          <a:p>
            <a:pPr marL="285750" indent="-285750">
              <a:buFont typeface="Wingdings"/>
              <a:buChar char="v"/>
              <a:defRPr/>
            </a:pPr>
            <a:endParaRPr lang="ru-RU" sz="800" i="1">
              <a:latin typeface="Times New Roman"/>
              <a:cs typeface="Times New Roman"/>
            </a:endParaRPr>
          </a:p>
          <a:p>
            <a:pPr marL="285750" indent="-285750">
              <a:buFont typeface="Wingdings"/>
              <a:buChar char="v"/>
              <a:defRPr/>
            </a:pPr>
            <a:r>
              <a:rPr lang="ru-RU" i="1">
                <a:latin typeface="Times New Roman"/>
                <a:cs typeface="Times New Roman"/>
              </a:rPr>
              <a:t>Сохранение достигнутых в </a:t>
            </a:r>
            <a:r>
              <a:rPr lang="ru-RU" i="1">
                <a:latin typeface="Times New Roman"/>
                <a:cs typeface="Times New Roman"/>
              </a:rPr>
              <a:t>2024 </a:t>
            </a:r>
            <a:r>
              <a:rPr lang="ru-RU" i="1">
                <a:latin typeface="Times New Roman"/>
                <a:cs typeface="Times New Roman"/>
              </a:rPr>
              <a:t>году индикаторов повышения оплаты труда</a:t>
            </a:r>
            <a:endParaRPr/>
          </a:p>
          <a:p>
            <a:pPr marL="285750" indent="-285750">
              <a:buFont typeface="Wingdings"/>
              <a:buChar char="v"/>
              <a:defRPr/>
            </a:pPr>
            <a:endParaRPr lang="ru-RU" sz="800" i="1">
              <a:latin typeface="Times New Roman"/>
              <a:cs typeface="Times New Roman"/>
            </a:endParaRPr>
          </a:p>
          <a:p>
            <a:pPr marL="285750" indent="-285750">
              <a:buFont typeface="Wingdings"/>
              <a:buChar char="v"/>
              <a:defRPr/>
            </a:pPr>
            <a:r>
              <a:rPr lang="ru-RU" i="1">
                <a:latin typeface="Times New Roman"/>
                <a:cs typeface="Times New Roman"/>
              </a:rPr>
              <a:t>Повышение эффективности предоставления мер социальной поддержки с учетом критериев адресности и нуждаемости ее получателей</a:t>
            </a:r>
            <a:endParaRPr/>
          </a:p>
          <a:p>
            <a:pPr>
              <a:defRPr/>
            </a:pPr>
            <a:endParaRPr lang="ru-RU" sz="800" i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 bwMode="auto">
          <a:xfrm>
            <a:off x="390176" y="149734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Овал 11"/>
          <p:cNvSpPr/>
          <p:nvPr/>
        </p:nvSpPr>
        <p:spPr bwMode="auto">
          <a:xfrm>
            <a:off x="466968" y="256076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3" name="Овал 12"/>
          <p:cNvSpPr/>
          <p:nvPr/>
        </p:nvSpPr>
        <p:spPr bwMode="auto">
          <a:xfrm>
            <a:off x="566682" y="3611896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4" name="Овал 13"/>
          <p:cNvSpPr/>
          <p:nvPr/>
        </p:nvSpPr>
        <p:spPr bwMode="auto">
          <a:xfrm>
            <a:off x="620688" y="4764024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 bwMode="auto">
          <a:xfrm>
            <a:off x="782706" y="5916152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 bwMode="auto">
          <a:xfrm>
            <a:off x="944724" y="7068280"/>
            <a:ext cx="486054" cy="768085"/>
          </a:xfrm>
          <a:prstGeom prst="ellipse">
            <a:avLst/>
          </a:prstGeom>
          <a:solidFill>
            <a:srgbClr val="7030A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1113376" y="3541206"/>
            <a:ext cx="5308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>
                <a:solidFill>
                  <a:prstClr val="black"/>
                </a:solidFill>
                <a:latin typeface="Times New Roman"/>
                <a:cs typeface="Times New Roman"/>
              </a:rPr>
              <a:t>Утверждение бюджета очередного года (законодательные, представительные органы власти)</a:t>
            </a:r>
            <a:endParaRPr lang="ru-RU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1171664" y="4623214"/>
            <a:ext cx="56407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>
                <a:solidFill>
                  <a:prstClr val="black"/>
                </a:solidFill>
                <a:latin typeface="Times New Roman"/>
                <a:cs typeface="Times New Roman"/>
              </a:rPr>
              <a:t>Исполнение бюджета в текущем году (органы исполнительной власти; местная администрация, финансовые органы)</a:t>
            </a:r>
            <a:endParaRPr lang="ru-RU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19" name="TextBox 18"/>
          <p:cNvSpPr txBox="1"/>
          <p:nvPr/>
        </p:nvSpPr>
        <p:spPr bwMode="auto">
          <a:xfrm>
            <a:off x="1253890" y="5724138"/>
            <a:ext cx="5604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>
                <a:solidFill>
                  <a:prstClr val="black"/>
                </a:solidFill>
                <a:latin typeface="Times New Roman"/>
                <a:cs typeface="Times New Roman"/>
              </a:rPr>
              <a:t>Формирование отчета об исполнении бюджета предыдущего года (органы исполнительной власти)</a:t>
            </a:r>
            <a:endParaRPr lang="ru-RU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 bwMode="auto">
          <a:xfrm>
            <a:off x="1612812" y="6876258"/>
            <a:ext cx="52451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>
                <a:solidFill>
                  <a:prstClr val="black"/>
                </a:solidFill>
                <a:latin typeface="Times New Roman"/>
                <a:cs typeface="Times New Roman"/>
              </a:rPr>
              <a:t>Утверждение отчета об исполнении бюджета предыдущего года (законодательные, представительные органы власти)</a:t>
            </a:r>
            <a:endParaRPr lang="ru-RU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926386" y="1403649"/>
            <a:ext cx="55910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>
                <a:solidFill>
                  <a:prstClr val="black"/>
                </a:solidFill>
                <a:latin typeface="Times New Roman"/>
                <a:cs typeface="Times New Roman"/>
              </a:rPr>
              <a:t>Составление проекта бюджета очередного года (органы исполнительной власти)</a:t>
            </a:r>
            <a:endParaRPr lang="ru-RU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2" name="TextBox 21"/>
          <p:cNvSpPr txBox="1"/>
          <p:nvPr/>
        </p:nvSpPr>
        <p:spPr bwMode="auto">
          <a:xfrm>
            <a:off x="1043100" y="2463445"/>
            <a:ext cx="5562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ru-RU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>
              <a:defRPr/>
            </a:pPr>
            <a:r>
              <a:rPr lang="ru-RU">
                <a:solidFill>
                  <a:prstClr val="black"/>
                </a:solidFill>
                <a:latin typeface="Times New Roman"/>
                <a:cs typeface="Times New Roman"/>
              </a:rPr>
              <a:t>Рассмотрение проекта бюджета очередного года (законодательные, представительные органы власти)</a:t>
            </a:r>
            <a:endParaRPr lang="ru-RU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  <p:sp>
        <p:nvSpPr>
          <p:cNvPr id="27" name="Выгнутая вправо стрелка 26"/>
          <p:cNvSpPr/>
          <p:nvPr/>
        </p:nvSpPr>
        <p:spPr bwMode="auto">
          <a:xfrm rot="10490363">
            <a:off x="272264" y="1837801"/>
            <a:ext cx="518265" cy="6044467"/>
          </a:xfrm>
          <a:prstGeom prst="curvedLeftArrow">
            <a:avLst>
              <a:gd name="adj1" fmla="val 30195"/>
              <a:gd name="adj2" fmla="val 50000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A04DA3">
                  <a:lumMod val="50000"/>
                </a:srgbClr>
              </a:solidFill>
            </a:endParaRPr>
          </a:p>
        </p:txBody>
      </p:sp>
      <p:sp>
        <p:nvSpPr>
          <p:cNvPr id="1248747016" name="Прямоугольник 4"/>
          <p:cNvSpPr/>
          <p:nvPr/>
        </p:nvSpPr>
        <p:spPr bwMode="auto">
          <a:xfrm flipH="0" flipV="0">
            <a:off x="1285859" y="525821"/>
            <a:ext cx="4636879" cy="78581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Бюджетный процесс – ежегодное формирование и исполнение бюджета </a:t>
            </a:r>
            <a:endParaRPr lang="ru-RU" sz="2200" b="1" i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1428735" y="571473"/>
            <a:ext cx="4286280" cy="7858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Доходы бюджета </a:t>
            </a:r>
            <a:endParaRPr/>
          </a:p>
          <a:p>
            <a:pPr algn="ctr">
              <a:defRPr/>
            </a:pP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Новореченского сельского поселения</a:t>
            </a:r>
            <a:endParaRPr lang="ru-RU" sz="2200" b="1" i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6" name="Таблица 5"/>
          <p:cNvGraphicFramePr>
            <a:graphicFrameLocks xmlns:a="http://schemas.openxmlformats.org/drawingml/2006/main" noGrp="1"/>
          </p:cNvGraphicFramePr>
          <p:nvPr/>
        </p:nvGraphicFramePr>
        <p:xfrm>
          <a:off x="428604" y="1785918"/>
          <a:ext cx="6286544" cy="6429419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{7DF18680-E054-41AD-8BC1-D1AEF772440D}</a:tableStyleId>
              </a:tblPr>
              <a:tblGrid>
                <a:gridCol w="1931921"/>
                <a:gridCol w="1390984"/>
                <a:gridCol w="1530245"/>
                <a:gridCol w="1433393"/>
              </a:tblGrid>
              <a:tr h="2025179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Показатели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Утверждено на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2025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Утверждено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на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2026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Утверждено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на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2027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539501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00733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Собственные налоговые и неналоговые доходы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1163</a:t>
                      </a:r>
                      <a:endParaRPr lang="ru-RU" sz="14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1168</a:t>
                      </a:r>
                      <a:endParaRPr lang="ru-RU" sz="1400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1197</a:t>
                      </a:r>
                      <a:endParaRPr lang="ru-RU" sz="1400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637945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Безвозмездные</a:t>
                      </a: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 поступления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3212,5</a:t>
                      </a:r>
                      <a:endParaRPr lang="ru-RU" sz="14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2288,8</a:t>
                      </a:r>
                      <a:endParaRPr lang="ru-RU" sz="1400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1945,1</a:t>
                      </a:r>
                      <a:endParaRPr lang="ru-RU" sz="1400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219461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Всего доходов</a:t>
                      </a:r>
                      <a:endParaRPr lang="ru-RU" sz="1500" b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4375,5</a:t>
                      </a:r>
                      <a:endParaRPr lang="ru-RU" sz="1400" b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3456,8</a:t>
                      </a:r>
                      <a:endParaRPr lang="ru-RU" sz="1400" b="1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3442,1</a:t>
                      </a:r>
                      <a:endParaRPr lang="ru-RU" sz="1400" b="1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 bwMode="auto">
          <a:xfrm>
            <a:off x="5715018" y="928663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800">
                <a:latin typeface="Times New Roman"/>
                <a:cs typeface="Times New Roman"/>
              </a:rPr>
              <a:t>тыс.рублей</a:t>
            </a:r>
            <a:endParaRPr lang="ru-RU" sz="8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285728" y="214283"/>
            <a:ext cx="6286544" cy="85725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Поступление доходов в бюджет </a:t>
            </a:r>
            <a:endParaRPr/>
          </a:p>
          <a:p>
            <a:pPr algn="ctr">
              <a:defRPr/>
            </a:pP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Новореченского сельского поселения </a:t>
            </a:r>
            <a:endParaRPr lang="ru-RU" sz="2200" b="1" i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6" name="Таблица 5"/>
          <p:cNvGraphicFramePr>
            <a:graphicFrameLocks xmlns:a="http://schemas.openxmlformats.org/drawingml/2006/main" noGrp="1"/>
          </p:cNvGraphicFramePr>
          <p:nvPr/>
        </p:nvGraphicFramePr>
        <p:xfrm>
          <a:off x="428604" y="1214414"/>
          <a:ext cx="6143668" cy="7648351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{7DF18680-E054-41AD-8BC1-D1AEF772440D}</a:tableStyleId>
              </a:tblPr>
              <a:tblGrid>
                <a:gridCol w="2008507"/>
                <a:gridCol w="1393993"/>
                <a:gridCol w="1390301"/>
                <a:gridCol w="1350866"/>
              </a:tblGrid>
              <a:tr h="533368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Показатели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Утверждено на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2025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Утвержден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н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а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2026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Утверждено на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2027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11132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5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6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7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03737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Собственные налоговые и неналоговые доходы</a:t>
                      </a:r>
                      <a:endParaRPr lang="ru-RU" sz="1200" b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1163,0</a:t>
                      </a:r>
                      <a:endParaRPr lang="ru-RU" sz="1400" b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1168,0</a:t>
                      </a:r>
                      <a:endParaRPr lang="ru-RU" sz="1400" b="1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1197,0</a:t>
                      </a:r>
                      <a:endParaRPr lang="ru-RU" sz="1400" b="1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26668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в том числе: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4447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Налог на доходы  физических лиц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35,0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13,0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14,0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62226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Единый сельскохозяйственный налог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150,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156,0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162,0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4447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Налог на имущество физических лиц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360,0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374,0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389,0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977842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Земельный налог с организаций,  обладающих земельным участком, расположенным в границах сельских поселений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80,0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82,0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84,0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155632">
                <a:tc>
                  <a:txBody>
                    <a:bodyPr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Земельный налог с физических лиц,  обладающих земельным участком, расположенным в границах сельских поселений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260,0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265,0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270,0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444474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Доходы от сдачи в аренду имущества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60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780951">
                <a:tc>
                  <a:txBody>
                    <a:bodyPr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200" b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Доходы, получаемые в виде арендной платы, а также средства от продажи права на заключение договоров аренды за земли, находящиеся в собственности сельских поселений 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218,0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218,0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218,0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 bwMode="auto">
          <a:xfrm>
            <a:off x="5786454" y="571472"/>
            <a:ext cx="785818" cy="42862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800">
                <a:latin typeface="Times New Roman"/>
                <a:cs typeface="Times New Roman"/>
              </a:rPr>
              <a:t>тс.рублей</a:t>
            </a:r>
            <a:endParaRPr lang="ru-RU" sz="8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xmlns:a="http://schemas.openxmlformats.org/drawingml/2006/main" noGrp="1"/>
          </p:cNvGraphicFramePr>
          <p:nvPr/>
        </p:nvGraphicFramePr>
        <p:xfrm>
          <a:off x="214290" y="571472"/>
          <a:ext cx="6286544" cy="4681543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{7DF18680-E054-41AD-8BC1-D1AEF772440D}</a:tableStyleId>
              </a:tblPr>
              <a:tblGrid>
                <a:gridCol w="2055217"/>
                <a:gridCol w="1426410"/>
                <a:gridCol w="1422634"/>
                <a:gridCol w="1382283"/>
              </a:tblGrid>
              <a:tr h="642943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Показатели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Утверждено на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2025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Утверждено на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2026 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Утверждено на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2027 </a:t>
                      </a:r>
                      <a:r>
                        <a:rPr lang="ru-RU" sz="150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5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156896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2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endParaRPr lang="ru-RU" sz="15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537215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Безвозмездные</a:t>
                      </a: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 перечисления из бюджетов других уровней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3212,5</a:t>
                      </a:r>
                      <a:endParaRPr lang="ru-RU" sz="1400" b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2288,8</a:t>
                      </a:r>
                      <a:endParaRPr lang="ru-RU" sz="1400" b="1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1945,1</a:t>
                      </a:r>
                      <a:endParaRPr/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802999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Дотации бюджетам</a:t>
                      </a: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 сельских поселений  на выравнивание </a:t>
                      </a:r>
                      <a:endParaRPr/>
                    </a:p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уровня бюджетной обеспеченности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3048,4</a:t>
                      </a:r>
                      <a:endParaRPr lang="ru-RU" sz="14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2110,0</a:t>
                      </a:r>
                      <a:endParaRPr lang="ru-RU" sz="1400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endParaRPr lang="ru-RU" sz="14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>
                          <a:latin typeface="Times New Roman"/>
                          <a:cs typeface="Times New Roman"/>
                        </a:rPr>
                        <a:t>1760,0</a:t>
                      </a:r>
                      <a:endParaRPr lang="ru-RU" sz="1400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  <a:tr h="1368795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Субвенции бюджетам сельских поселений на осуществление полномочий по первичному воинскому учету на территориях, где отсутствуют военные комиссариаты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164,1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178,8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185,1</a:t>
                      </a:r>
                      <a:endParaRPr lang="ru-RU" sz="1200" b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</a:tr>
              <a:tr h="122898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Итого доходов:</a:t>
                      </a:r>
                      <a:endParaRPr lang="ru-RU" sz="1200" b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latin typeface="Times New Roman"/>
                          <a:cs typeface="Times New Roman"/>
                        </a:rPr>
                        <a:t>4375,5</a:t>
                      </a:r>
                      <a:endParaRPr lang="ru-RU" sz="1400" b="1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anchor="ctr"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3456,8</a:t>
                      </a:r>
                      <a:endParaRPr lang="ru-RU" sz="1400" b="1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defRPr/>
                      </a:pPr>
                      <a:r>
                        <a:rPr lang="ru-RU" sz="1400" b="1">
                          <a:latin typeface="Times New Roman"/>
                          <a:cs typeface="Times New Roman"/>
                        </a:rPr>
                        <a:t>3442,1</a:t>
                      </a:r>
                      <a:endParaRPr lang="ru-RU" sz="1400" b="1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0" name="Содержимое 2"/>
          <p:cNvSpPr>
            <a:spLocks noGrp="1"/>
          </p:cNvSpPr>
          <p:nvPr>
            <p:ph sz="quarter" idx="1"/>
          </p:nvPr>
        </p:nvSpPr>
        <p:spPr bwMode="auto">
          <a:xfrm>
            <a:off x="342900" y="347533"/>
            <a:ext cx="6172200" cy="2712299"/>
          </a:xfrm>
        </p:spPr>
        <p:txBody>
          <a:bodyPr>
            <a:normAutofit/>
          </a:bodyPr>
          <a:lstStyle/>
          <a:p>
            <a:pPr algn="ctr">
              <a:buFont typeface="Arial"/>
              <a:buNone/>
              <a:defRPr/>
            </a:pPr>
            <a:r>
              <a:rPr lang="ru-RU" sz="3200" b="1" i="1">
                <a:solidFill>
                  <a:schemeClr val="bg1"/>
                </a:solidFill>
                <a:latin typeface="Times New Roman"/>
                <a:cs typeface="Times New Roman"/>
              </a:rPr>
              <a:t>Бюджет и основные  подходы его формирования по расходам на </a:t>
            </a:r>
            <a:r>
              <a:rPr lang="ru-RU" sz="3200" b="1" i="1">
                <a:solidFill>
                  <a:schemeClr val="bg1"/>
                </a:solidFill>
                <a:latin typeface="Times New Roman"/>
                <a:cs typeface="Times New Roman"/>
              </a:rPr>
              <a:t>2025 </a:t>
            </a:r>
            <a:r>
              <a:rPr lang="ru-RU" sz="3200" b="1" i="1">
                <a:solidFill>
                  <a:schemeClr val="bg1"/>
                </a:solidFill>
                <a:latin typeface="Times New Roman"/>
                <a:cs typeface="Times New Roman"/>
              </a:rPr>
              <a:t>- </a:t>
            </a:r>
            <a:r>
              <a:rPr lang="ru-RU" sz="3200" b="1" i="1">
                <a:solidFill>
                  <a:schemeClr val="bg1"/>
                </a:solidFill>
                <a:latin typeface="Times New Roman"/>
                <a:cs typeface="Times New Roman"/>
              </a:rPr>
              <a:t>2027годы</a:t>
            </a:r>
            <a:endParaRPr lang="ru-RU" sz="3200" b="1" i="1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>
              <a:buFont typeface="Arial"/>
              <a:buNone/>
              <a:defRPr/>
            </a:pPr>
            <a:endParaRPr lang="ru-RU" sz="3200" b="1" i="1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ru-RU" sz="400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260648" y="827584"/>
            <a:ext cx="6372708" cy="754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spcAft>
                <a:spcPts val="0"/>
              </a:spcAft>
              <a:defRPr/>
            </a:pPr>
            <a:r>
              <a:rPr lang="ru-RU" sz="2200">
                <a:latin typeface="Times New Roman"/>
                <a:ea typeface="Times New Roman"/>
              </a:rPr>
              <a:t>В основу бюджетной политики </a:t>
            </a:r>
            <a:r>
              <a:rPr lang="ru-RU" sz="2200">
                <a:latin typeface="Times New Roman"/>
                <a:ea typeface="Times New Roman"/>
              </a:rPr>
              <a:t>за </a:t>
            </a:r>
            <a:r>
              <a:rPr lang="ru-RU" sz="2200">
                <a:latin typeface="Times New Roman"/>
                <a:ea typeface="Times New Roman"/>
              </a:rPr>
              <a:t>2025 </a:t>
            </a:r>
            <a:r>
              <a:rPr lang="ru-RU" sz="2200">
                <a:latin typeface="Times New Roman"/>
                <a:ea typeface="Times New Roman"/>
              </a:rPr>
              <a:t>– </a:t>
            </a:r>
            <a:r>
              <a:rPr lang="ru-RU" sz="2200">
                <a:latin typeface="Times New Roman"/>
                <a:ea typeface="Times New Roman"/>
              </a:rPr>
              <a:t>2027 </a:t>
            </a:r>
            <a:r>
              <a:rPr lang="ru-RU" sz="2200">
                <a:latin typeface="Times New Roman"/>
                <a:ea typeface="Times New Roman"/>
              </a:rPr>
              <a:t>годы  </a:t>
            </a:r>
            <a:r>
              <a:rPr lang="ru-RU" sz="2200">
                <a:latin typeface="Times New Roman"/>
                <a:ea typeface="Times New Roman"/>
              </a:rPr>
              <a:t>положены стратегические цели развития </a:t>
            </a:r>
            <a:r>
              <a:rPr lang="ru-RU" sz="2200">
                <a:latin typeface="Times New Roman"/>
                <a:ea typeface="Times New Roman"/>
              </a:rPr>
              <a:t>сельского поселения, </a:t>
            </a:r>
            <a:r>
              <a:rPr lang="ru-RU" sz="2200">
                <a:latin typeface="Times New Roman"/>
                <a:ea typeface="Times New Roman"/>
              </a:rPr>
              <a:t>сформулированные в соответствии с основными положениями Бюджетного послания Президента Российской Федерации «О бюджетной политике в </a:t>
            </a:r>
            <a:r>
              <a:rPr lang="ru-RU" sz="2200">
                <a:latin typeface="Times New Roman"/>
                <a:ea typeface="Times New Roman"/>
              </a:rPr>
              <a:t>2025-2027 </a:t>
            </a:r>
            <a:r>
              <a:rPr lang="ru-RU" sz="2200">
                <a:latin typeface="Times New Roman"/>
                <a:ea typeface="Times New Roman"/>
              </a:rPr>
              <a:t>годах», указами Президента Российской </a:t>
            </a:r>
            <a:r>
              <a:rPr lang="ru-RU" sz="2200">
                <a:latin typeface="Times New Roman"/>
                <a:ea typeface="Times New Roman"/>
              </a:rPr>
              <a:t>Федерации, </a:t>
            </a:r>
            <a:r>
              <a:rPr lang="ru-RU" sz="2200">
                <a:latin typeface="Times New Roman"/>
                <a:ea typeface="Times New Roman"/>
              </a:rPr>
              <a:t>на основе прогноза социально-экономического развития Белгородской области на </a:t>
            </a:r>
            <a:r>
              <a:rPr lang="ru-RU" sz="2200">
                <a:latin typeface="Times New Roman"/>
                <a:ea typeface="Times New Roman"/>
              </a:rPr>
              <a:t>2025 </a:t>
            </a:r>
            <a:r>
              <a:rPr lang="ru-RU" sz="2200">
                <a:latin typeface="Times New Roman"/>
                <a:ea typeface="Times New Roman"/>
              </a:rPr>
              <a:t>-</a:t>
            </a:r>
            <a:r>
              <a:rPr lang="ru-RU" sz="2200">
                <a:latin typeface="Times New Roman"/>
                <a:ea typeface="Times New Roman"/>
              </a:rPr>
              <a:t>2027 </a:t>
            </a:r>
            <a:r>
              <a:rPr lang="ru-RU" sz="2200">
                <a:latin typeface="Times New Roman"/>
                <a:ea typeface="Times New Roman"/>
              </a:rPr>
              <a:t>годы </a:t>
            </a:r>
            <a:r>
              <a:rPr lang="ru-RU" sz="2200">
                <a:latin typeface="Times New Roman"/>
                <a:ea typeface="Times New Roman"/>
              </a:rPr>
              <a:t>основные задачи которой направлены на долгосрочную сбалансированность и устойчивость бюджетной системы,  решение проблем повышения эффективности и конкурентоспособности экономики </a:t>
            </a:r>
            <a:r>
              <a:rPr lang="ru-RU" sz="2200">
                <a:latin typeface="Times New Roman"/>
                <a:ea typeface="Times New Roman"/>
              </a:rPr>
              <a:t>района, </a:t>
            </a:r>
            <a:r>
              <a:rPr lang="ru-RU" sz="2200">
                <a:latin typeface="Times New Roman"/>
                <a:ea typeface="Times New Roman"/>
              </a:rPr>
              <a:t>достижение конкретных результатов, улучшение условий жизни человека,  адресное решение  социальных проблем,  повышение качества государственных и муниципальных услуг, улучшение инвестиционного климата, обеспечение долгосрочного устойчивого и инновационного развития</a:t>
            </a:r>
            <a:r>
              <a:rPr lang="ru-RU" sz="2200">
                <a:latin typeface="Times New Roman"/>
                <a:ea typeface="Times New Roman"/>
              </a:rPr>
              <a:t>.</a:t>
            </a:r>
            <a:endParaRPr/>
          </a:p>
          <a:p>
            <a:pPr indent="449580" algn="just">
              <a:spcAft>
                <a:spcPts val="0"/>
              </a:spcAft>
              <a:defRPr/>
            </a:pPr>
            <a:endParaRPr lang="ru-RU" sz="2200">
              <a:latin typeface="Times New Roman"/>
              <a:ea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xmlns:a="http://schemas.openxmlformats.org/drawingml/2006/main" noGrp="1"/>
          </p:cNvGraphicFramePr>
          <p:nvPr/>
        </p:nvGraphicFramePr>
        <p:xfrm>
          <a:off x="260648" y="1619676"/>
          <a:ext cx="6246693" cy="7396334"/>
        </p:xfrm>
        <a:graphic>
          <a:graphicData uri="http://schemas.openxmlformats.org/drawingml/2006/table">
            <a:tbl>
              <a:tblPr firstRow="0" firstCol="0" lastRow="0" lastCol="0" bandRow="0" bandCol="0"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3"/>
                <a:gridCol w="744903"/>
              </a:tblGrid>
              <a:tr h="465833">
                <a:tc rowSpan="2"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Наименование показателей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Финансирование (БЮДЖЕТ)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Внебюджетные фонды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380233"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федеральный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областной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местный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пенсионный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обязательного медицинского страхования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социального страхования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Национальная оборона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116687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Национальная безопасность и правоохранительная  деятельность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b="1" i="0" u="none" strike="noStrike">
                          <a:solidFill>
                            <a:srgbClr val="800000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87731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Национальная экономика, в том числе: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- общеэкономические вопросы</a:t>
                      </a:r>
                      <a:endParaRPr lang="ru-RU" sz="1900" b="1" i="1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58775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- сельское хозяйство и рыболовство</a:t>
                      </a:r>
                      <a:endParaRPr lang="ru-RU" sz="1900" b="1" i="1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29819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- транспорт</a:t>
                      </a:r>
                      <a:endParaRPr lang="ru-RU" sz="1900" b="1" i="1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856877">
                <a:tc>
                  <a:txBody>
                    <a:bodyPr/>
                    <a:p>
                      <a:pPr marL="0" marR="0" indent="0" algn="l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-</a:t>
                      </a: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дорожное </a:t>
                      </a: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хозяйство ( дорожные </a:t>
                      </a: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фонды</a:t>
                      </a: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)</a:t>
                      </a:r>
                      <a:endParaRPr lang="ru-RU" sz="1900" b="1" i="1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b="1" i="0" u="none" strike="noStrike">
                          <a:solidFill>
                            <a:srgbClr val="800000"/>
                          </a:solidFill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2005819695" name="Прямоугольник 4"/>
          <p:cNvSpPr/>
          <p:nvPr/>
        </p:nvSpPr>
        <p:spPr bwMode="auto">
          <a:xfrm flipH="0" flipV="0">
            <a:off x="1285859" y="240993"/>
            <a:ext cx="4636879" cy="107064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600" b="1" i="1">
                <a:solidFill>
                  <a:srgbClr val="002060"/>
                </a:solidFill>
                <a:latin typeface="Times New Roman"/>
                <a:cs typeface="Times New Roman"/>
              </a:rPr>
              <a:t>Из какого бюджета происходит финансирование</a:t>
            </a:r>
            <a:endParaRPr lang="ru-RU" sz="2200" b="1" i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auto">
          <a:xfrm>
            <a:off x="431691" y="160338"/>
            <a:ext cx="6048672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rgbClr val="F14124">
                    <a:lumMod val="75000"/>
                  </a:srgbClr>
                </a:solidFill>
                <a:latin typeface="Times New Roman"/>
                <a:cs typeface="Times New Roman"/>
              </a:rPr>
              <a:t>    </a:t>
            </a:r>
            <a:r>
              <a:rPr lang="ru-RU" sz="22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ОСНОВНЫЕ ПОНЯТИЯ И ТЕРМИНЫ</a:t>
            </a:r>
            <a:endParaRPr/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Администратор доходов бюджета </a:t>
            </a:r>
            <a:r>
              <a:rPr lang="ru-RU" sz="24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– </a:t>
            </a:r>
            <a:r>
              <a:rPr lang="ru-RU" sz="22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государственный орган, орган местного самоуправления, орган управления государственным внебюджетным фондом, которые:</a:t>
            </a:r>
            <a:endParaRPr/>
          </a:p>
          <a:p>
            <a:pPr lvl="0" algn="just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2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осуществляют начисление, учет и контроль за правильностью начисления платежей, за своевременностью поступления платежей, которые являются доходами бюджетов;</a:t>
            </a:r>
            <a:endParaRPr/>
          </a:p>
          <a:p>
            <a:pPr lvl="0" algn="just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sz="22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взыскивают образовавшуюся задолженность.</a:t>
            </a:r>
            <a:endParaRPr/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	</a:t>
            </a:r>
            <a:r>
              <a:rPr lang="ru-RU" sz="2200" i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Например, администрированием налогов занимаются налоговые органы.</a:t>
            </a:r>
            <a:endParaRPr/>
          </a:p>
          <a:p>
            <a:pPr lvl="0" algn="just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ru-RU" sz="220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endParaRPr lang="ru-RU" sz="2200" b="1" i="1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endParaRPr lang="ru-RU" sz="2200" b="1" i="1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endParaRPr lang="ru-RU" sz="2200" b="1" i="1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endParaRPr lang="ru-RU" sz="2200" b="1" i="1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endParaRPr lang="ru-RU" sz="2200" b="1" i="1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endParaRPr lang="ru-RU" sz="2200" b="1" i="1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lvl="0" algn="just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i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Администратор источников финансирования дефицита бюджета </a:t>
            </a:r>
            <a:r>
              <a:rPr lang="ru-RU" sz="22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– </a:t>
            </a:r>
            <a:r>
              <a:rPr lang="ru-RU" sz="22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орган государственной власти, орган местного самоуправления, имеющие право осуществлять операции с источниками финансирования дефицита бюджета. </a:t>
            </a:r>
            <a:endParaRPr lang="ru-RU" sz="2200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" name="AutoShape 4" descr="https://present5.com/presentforday2/20170215/obschaya_chast_2_images/obschaya_chast_2_31.jpg"/>
          <p:cNvSpPr>
            <a:spLocks noChangeArrowheads="1" noChangeAspect="1"/>
          </p:cNvSpPr>
          <p:nvPr/>
        </p:nvSpPr>
        <p:spPr bwMode="auto">
          <a:xfrm>
            <a:off x="155575" y="-144461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/>
          </a:bodyPr>
          <a:lstStyle/>
          <a:p>
            <a:pPr>
              <a:defRPr/>
            </a:pPr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052736" y="4635438"/>
            <a:ext cx="4824536" cy="242773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graphicFrame>
        <p:nvGraphicFramePr>
          <p:cNvPr id="3" name="Таблица 2"/>
          <p:cNvGraphicFramePr>
            <a:graphicFrameLocks xmlns:a="http://schemas.openxmlformats.org/drawingml/2006/main" noGrp="1"/>
          </p:cNvGraphicFramePr>
          <p:nvPr/>
        </p:nvGraphicFramePr>
        <p:xfrm>
          <a:off x="332656" y="2267744"/>
          <a:ext cx="6246693" cy="6716022"/>
        </p:xfrm>
        <a:graphic>
          <a:graphicData uri="http://schemas.openxmlformats.org/drawingml/2006/table">
            <a:tbl>
              <a:tblPr firstRow="0" firstCol="0" lastRow="0" lastCol="0" bandRow="0" bandCol="0"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3"/>
                <a:gridCol w="744903"/>
              </a:tblGrid>
              <a:tr h="87731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Жилищно-коммунальное хозяйство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Охрана окружающей среды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456244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Образование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Культура, кинематография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Социальная политика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marL="0" marR="0" indent="0" algn="ctr" defTabSz="9144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899279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Физическая культура и спорт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  <a:tr h="1785349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Обслуживание государственного и муниципального долга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en-US" sz="1900" u="none" strike="noStrike">
                          <a:latin typeface="Times New Roman"/>
                          <a:cs typeface="Times New Roman"/>
                        </a:rPr>
                        <a:t>v</a:t>
                      </a:r>
                      <a:endParaRPr lang="en-US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900" u="none" strike="noStrike">
                          <a:latin typeface="Times New Roman"/>
                          <a:cs typeface="Times New Roman"/>
                        </a:rPr>
                        <a:t> </a:t>
                      </a:r>
                      <a:endParaRPr lang="ru-RU" sz="19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xmlns:a="http://schemas.openxmlformats.org/drawingml/2006/main" noGrp="1"/>
          </p:cNvGraphicFramePr>
          <p:nvPr/>
        </p:nvGraphicFramePr>
        <p:xfrm>
          <a:off x="332656" y="395537"/>
          <a:ext cx="6246693" cy="1846066"/>
        </p:xfrm>
        <a:graphic>
          <a:graphicData uri="http://schemas.openxmlformats.org/drawingml/2006/table">
            <a:tbl>
              <a:tblPr firstRow="0" firstCol="0" lastRow="0" lastCol="0" bandRow="0" bandCol="0">
                <a:tableStyleId>{35758FB7-9AC5-4552-8A53-C91805E547FA}</a:tableStyleId>
              </a:tblPr>
              <a:tblGrid>
                <a:gridCol w="2376264"/>
                <a:gridCol w="576064"/>
                <a:gridCol w="648072"/>
                <a:gridCol w="648072"/>
                <a:gridCol w="490914"/>
                <a:gridCol w="762403"/>
                <a:gridCol w="744903"/>
              </a:tblGrid>
              <a:tr h="465833">
                <a:tc rowSpan="2"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Наименование показателей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Финансирование (БЮДЖЕТ)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gridSpan="3"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Внебюджетные фонды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b"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1380233">
                <a:tc vMerge="1">
                  <a:txBody>
                    <a:bodyPr/>
                    <a:p>
                      <a:pPr>
                        <a:defRPr/>
                      </a:pPr>
                      <a:endParaRPr lang="ru-RU"/>
                    </a:p>
                  </a:txBody>
                  <a:tcPr/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федеральный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областной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местный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пенсионный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обязательного медицинского страхования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500" b="1" u="none" strike="noStrike">
                          <a:latin typeface="Times New Roman"/>
                          <a:cs typeface="Times New Roman"/>
                        </a:rPr>
                        <a:t>социального страхования</a:t>
                      </a:r>
                      <a:endParaRPr lang="ru-RU" sz="1500" b="1" i="0" u="none" strike="noStrike">
                        <a:solidFill>
                          <a:srgbClr val="800000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4856" marR="4856" marT="8633" marB="0" anchor="ctr"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 bwMode="auto">
          <a:xfrm>
            <a:off x="242646" y="347533"/>
            <a:ext cx="6480720" cy="384043"/>
          </a:xfrm>
          <a:prstGeom prst="rect">
            <a:avLst/>
          </a:prstGeom>
          <a:solidFill>
            <a:srgbClr val="99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 i="1">
                <a:solidFill>
                  <a:schemeClr val="tx1"/>
                </a:solidFill>
                <a:latin typeface="Times New Roman"/>
                <a:cs typeface="Times New Roman"/>
              </a:rPr>
              <a:t>Как классифицируются расходы бюджета?</a:t>
            </a:r>
            <a:endParaRPr lang="ru-RU" sz="2000" b="1" i="1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404664" y="1691680"/>
            <a:ext cx="6220072" cy="6408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Расходы бюджета </a:t>
            </a:r>
            <a:r>
              <a:rPr lang="ru-RU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– выплачиваемые из бюджета денежные средства.</a:t>
            </a:r>
            <a:endParaRPr/>
          </a:p>
          <a:p>
            <a:pPr algn="just">
              <a:defRPr/>
            </a:pPr>
            <a: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Формирование расходов </a:t>
            </a:r>
            <a:r>
              <a:rPr lang="ru-RU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осуществляется в соответствии с расходными обязательствами, обусловленными установленным законодательством разграничением полномочий, исполнение которых должно происходить в очередном финансовом году за счет средств соответствующих бюджетов. </a:t>
            </a:r>
            <a:endParaRPr/>
          </a:p>
          <a:p>
            <a:pPr algn="just">
              <a:defRPr/>
            </a:pPr>
            <a:endParaRPr lang="ru-RU" sz="2800" b="1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  <a:p>
            <a:pPr algn="just">
              <a:defRPr/>
            </a:pPr>
            <a:r>
              <a:rPr lang="ru-RU" sz="2800" b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Принципы формирования расходов бюджета:</a:t>
            </a:r>
            <a:endParaRPr/>
          </a:p>
          <a:p>
            <a:pPr marL="285750" indent="-285750" algn="just">
              <a:buFont typeface="Wingdings"/>
              <a:buChar char="v"/>
              <a:defRPr/>
            </a:pPr>
            <a:r>
              <a:rPr lang="ru-RU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по разделам;</a:t>
            </a:r>
            <a:endParaRPr/>
          </a:p>
          <a:p>
            <a:pPr marL="285750" indent="-285750" algn="just">
              <a:buFont typeface="Wingdings"/>
              <a:buChar char="v"/>
              <a:defRPr/>
            </a:pPr>
            <a:r>
              <a:rPr lang="ru-RU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по ведомствам;</a:t>
            </a:r>
            <a:endParaRPr/>
          </a:p>
          <a:p>
            <a:pPr marL="285750" indent="-285750" algn="just">
              <a:buFont typeface="Wingdings"/>
              <a:buChar char="v"/>
              <a:defRPr/>
            </a:pPr>
            <a:r>
              <a:rPr lang="ru-RU" sz="280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по муниципальным программам </a:t>
            </a:r>
            <a:endParaRPr lang="ru-RU">
              <a:solidFill>
                <a:schemeClr val="tx1">
                  <a:lumMod val="95000"/>
                  <a:lumOff val="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 bwMode="auto">
          <a:xfrm>
            <a:off x="404664" y="635567"/>
            <a:ext cx="6048672" cy="830997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1600">
                <a:latin typeface="Times New Roman"/>
                <a:cs typeface="Times New Roman"/>
              </a:rPr>
              <a:t>Проект  бюджета сельского поселения сформирован </a:t>
            </a:r>
            <a:r>
              <a:rPr lang="ru-RU" sz="1600">
                <a:latin typeface="Times New Roman"/>
                <a:cs typeface="Times New Roman"/>
              </a:rPr>
              <a:t>в программной классификации расходов на основе </a:t>
            </a:r>
            <a:r>
              <a:rPr lang="ru-RU" sz="1600">
                <a:latin typeface="Times New Roman"/>
                <a:cs typeface="Times New Roman"/>
              </a:rPr>
              <a:t>утвержденного постановления </a:t>
            </a:r>
            <a:r>
              <a:rPr lang="ru-RU" sz="1600"/>
              <a:t> </a:t>
            </a:r>
            <a:endParaRPr lang="ru-RU" sz="1600"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 bwMode="auto">
          <a:xfrm>
            <a:off x="566056" y="2459765"/>
            <a:ext cx="59946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rgbClr val="002060"/>
                </a:solidFill>
                <a:latin typeface="Times New Roman"/>
                <a:cs typeface="Times New Roman"/>
              </a:rPr>
              <a:t>Зачем формировать и исполнять бюджет по программам?</a:t>
            </a:r>
            <a:endParaRPr lang="ru-RU" sz="2000" b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9" name="Овал 8"/>
          <p:cNvSpPr/>
          <p:nvPr/>
        </p:nvSpPr>
        <p:spPr bwMode="auto">
          <a:xfrm>
            <a:off x="242646" y="3899925"/>
            <a:ext cx="756084" cy="1219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rgbClr val="002060"/>
                </a:solidFill>
                <a:latin typeface="Times New Roman"/>
                <a:cs typeface="Times New Roman"/>
              </a:rPr>
              <a:t>Цель</a:t>
            </a:r>
            <a:endParaRPr lang="ru-RU" b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1322766" y="3558469"/>
            <a:ext cx="1134126" cy="384043"/>
          </a:xfrm>
          <a:prstGeom prst="roundRect">
            <a:avLst>
              <a:gd name="adj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Задача 1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1322765" y="4309366"/>
            <a:ext cx="1134126" cy="416063"/>
          </a:xfrm>
          <a:prstGeom prst="roundRect">
            <a:avLst>
              <a:gd name="adj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Задача 2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 bwMode="auto">
          <a:xfrm>
            <a:off x="1322774" y="5052056"/>
            <a:ext cx="1134125" cy="412981"/>
          </a:xfrm>
          <a:prstGeom prst="roundRect">
            <a:avLst>
              <a:gd name="adj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Задача 3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7" name="Блок-схема: узел 16"/>
          <p:cNvSpPr/>
          <p:nvPr/>
        </p:nvSpPr>
        <p:spPr bwMode="auto">
          <a:xfrm>
            <a:off x="2794784" y="347614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1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8" name="Блок-схема: узел 17"/>
          <p:cNvSpPr/>
          <p:nvPr/>
        </p:nvSpPr>
        <p:spPr bwMode="auto">
          <a:xfrm>
            <a:off x="3321239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2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9" name="Блок-схема: узел 18"/>
          <p:cNvSpPr/>
          <p:nvPr/>
        </p:nvSpPr>
        <p:spPr bwMode="auto">
          <a:xfrm>
            <a:off x="3807042" y="3476519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3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0" name="Блок-схема: узел 19"/>
          <p:cNvSpPr/>
          <p:nvPr/>
        </p:nvSpPr>
        <p:spPr bwMode="auto">
          <a:xfrm>
            <a:off x="3807042" y="4212587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3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1" name="Блок-схема: узел 20"/>
          <p:cNvSpPr/>
          <p:nvPr/>
        </p:nvSpPr>
        <p:spPr bwMode="auto">
          <a:xfrm>
            <a:off x="3332259" y="4200867"/>
            <a:ext cx="331882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2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2" name="Блок-схема: узел 21"/>
          <p:cNvSpPr/>
          <p:nvPr/>
        </p:nvSpPr>
        <p:spPr bwMode="auto">
          <a:xfrm>
            <a:off x="2780928" y="420472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1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4" name="Блок-схема: узел 23"/>
          <p:cNvSpPr/>
          <p:nvPr/>
        </p:nvSpPr>
        <p:spPr bwMode="auto">
          <a:xfrm>
            <a:off x="3321239" y="5005135"/>
            <a:ext cx="342900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2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5" name="Блок-схема: узел 24"/>
          <p:cNvSpPr/>
          <p:nvPr/>
        </p:nvSpPr>
        <p:spPr bwMode="auto">
          <a:xfrm>
            <a:off x="2780935" y="5033699"/>
            <a:ext cx="356755" cy="609600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1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6" name="Блок-схема: процесс 25"/>
          <p:cNvSpPr/>
          <p:nvPr/>
        </p:nvSpPr>
        <p:spPr bwMode="auto">
          <a:xfrm>
            <a:off x="4725144" y="4086128"/>
            <a:ext cx="1674186" cy="919017"/>
          </a:xfrm>
          <a:prstGeom prst="flowChartProces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Показатели эффективности</a:t>
            </a:r>
            <a:endParaRPr lang="ru-RU" sz="1600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27" name="Блок-схема: узел 26"/>
          <p:cNvSpPr/>
          <p:nvPr/>
        </p:nvSpPr>
        <p:spPr bwMode="auto">
          <a:xfrm>
            <a:off x="3802618" y="5005135"/>
            <a:ext cx="342900" cy="598496"/>
          </a:xfrm>
          <a:prstGeom prst="flowChartConnec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3</a:t>
            </a:r>
            <a:endParaRPr lang="ru-RU" b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cxnSp>
        <p:nvCxnSpPr>
          <p:cNvPr id="4" name="Прямая со стрелкой 3"/>
          <p:cNvCxnSpPr>
            <a:cxnSpLocks/>
            <a:stCxn id="9" idx="6"/>
          </p:cNvCxnSpPr>
          <p:nvPr/>
        </p:nvCxnSpPr>
        <p:spPr bwMode="auto">
          <a:xfrm>
            <a:off x="998732" y="4509535"/>
            <a:ext cx="310635" cy="786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>
            <a:cxnSpLocks/>
          </p:cNvCxnSpPr>
          <p:nvPr/>
        </p:nvCxnSpPr>
        <p:spPr bwMode="auto">
          <a:xfrm>
            <a:off x="2456899" y="3739785"/>
            <a:ext cx="32403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cxnSpLocks/>
            <a:stCxn id="17" idx="6"/>
            <a:endCxn id="18" idx="2"/>
          </p:cNvCxnSpPr>
          <p:nvPr/>
        </p:nvCxnSpPr>
        <p:spPr bwMode="auto">
          <a:xfrm>
            <a:off x="3137684" y="3780960"/>
            <a:ext cx="183555" cy="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cxnSpLocks/>
            <a:stCxn id="18" idx="6"/>
            <a:endCxn id="19" idx="2"/>
          </p:cNvCxnSpPr>
          <p:nvPr/>
        </p:nvCxnSpPr>
        <p:spPr bwMode="auto">
          <a:xfrm>
            <a:off x="3664137" y="3781319"/>
            <a:ext cx="14290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cxnSpLocks/>
            <a:endCxn id="22" idx="2"/>
          </p:cNvCxnSpPr>
          <p:nvPr/>
        </p:nvCxnSpPr>
        <p:spPr bwMode="auto">
          <a:xfrm flipV="1">
            <a:off x="2456892" y="4509525"/>
            <a:ext cx="324036" cy="78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cxnSpLocks/>
            <a:stCxn id="22" idx="6"/>
            <a:endCxn id="21" idx="2"/>
          </p:cNvCxnSpPr>
          <p:nvPr/>
        </p:nvCxnSpPr>
        <p:spPr bwMode="auto">
          <a:xfrm flipV="1">
            <a:off x="3123835" y="450566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cxnSpLocks/>
            <a:stCxn id="21" idx="6"/>
            <a:endCxn id="20" idx="2"/>
          </p:cNvCxnSpPr>
          <p:nvPr/>
        </p:nvCxnSpPr>
        <p:spPr bwMode="auto">
          <a:xfrm>
            <a:off x="3664137" y="4505667"/>
            <a:ext cx="142904" cy="1172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cxnSpLocks/>
          </p:cNvCxnSpPr>
          <p:nvPr/>
        </p:nvCxnSpPr>
        <p:spPr bwMode="auto">
          <a:xfrm>
            <a:off x="2456899" y="5250681"/>
            <a:ext cx="324036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>
            <a:cxnSpLocks/>
            <a:stCxn id="24" idx="6"/>
            <a:endCxn id="27" idx="2"/>
          </p:cNvCxnSpPr>
          <p:nvPr/>
        </p:nvCxnSpPr>
        <p:spPr bwMode="auto">
          <a:xfrm flipV="1">
            <a:off x="3664139" y="5304383"/>
            <a:ext cx="138480" cy="55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cxnSpLocks/>
          </p:cNvCxnSpPr>
          <p:nvPr/>
        </p:nvCxnSpPr>
        <p:spPr bwMode="auto">
          <a:xfrm>
            <a:off x="1102319" y="3678566"/>
            <a:ext cx="0" cy="1659943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Правая фигурная скобка 80"/>
          <p:cNvSpPr/>
          <p:nvPr/>
        </p:nvSpPr>
        <p:spPr bwMode="auto">
          <a:xfrm>
            <a:off x="4401108" y="3558467"/>
            <a:ext cx="170592" cy="1906568"/>
          </a:xfrm>
          <a:prstGeom prst="rightBrace">
            <a:avLst>
              <a:gd name="adj1" fmla="val 8333"/>
              <a:gd name="adj2" fmla="val 50000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82" name="Прямая со стрелкой 81"/>
          <p:cNvCxnSpPr>
            <a:cxnSpLocks/>
          </p:cNvCxnSpPr>
          <p:nvPr/>
        </p:nvCxnSpPr>
        <p:spPr bwMode="auto">
          <a:xfrm flipV="1">
            <a:off x="1102325" y="5329140"/>
            <a:ext cx="188062" cy="936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>
            <a:cxnSpLocks/>
          </p:cNvCxnSpPr>
          <p:nvPr/>
        </p:nvCxnSpPr>
        <p:spPr bwMode="auto">
          <a:xfrm>
            <a:off x="1102325" y="3678556"/>
            <a:ext cx="18806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 bwMode="auto">
          <a:xfrm>
            <a:off x="332656" y="6012170"/>
            <a:ext cx="6120680" cy="255454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indent="457200" algn="just">
              <a:defRPr/>
            </a:pPr>
            <a:r>
              <a:rPr lang="ru-RU" sz="1600">
                <a:latin typeface="Times New Roman"/>
                <a:cs typeface="Times New Roman"/>
              </a:rPr>
              <a:t>Преимуществом программного бюджета является распределение расходов не по ведомственному принципу, а по программам. Муниципальная программа имеет цель, задачи и показатели эффективности, которые отражают степень их достижения (решения), то есть действия и бюджетные средства направлены на достижение заданного результата.</a:t>
            </a:r>
            <a:endParaRPr/>
          </a:p>
          <a:p>
            <a:pPr indent="457200" algn="just">
              <a:defRPr/>
            </a:pPr>
            <a:endParaRPr lang="ru-RU" sz="1600">
              <a:latin typeface="Times New Roman"/>
              <a:cs typeface="Times New Roman"/>
            </a:endParaRPr>
          </a:p>
          <a:p>
            <a:pPr indent="457200" algn="just">
              <a:defRPr/>
            </a:pPr>
            <a:r>
              <a:rPr lang="ru-RU" sz="1600">
                <a:latin typeface="Times New Roman"/>
                <a:cs typeface="Times New Roman"/>
              </a:rPr>
              <a:t>При этом значение показателей является индикатором по данному направлению деятельности и сигнализирует о плохом или хорошем результате, необходимости принятия новых решений.</a:t>
            </a:r>
            <a:endParaRPr lang="ru-RU" sz="1600">
              <a:latin typeface="Times New Roman"/>
              <a:cs typeface="Times New Roman"/>
            </a:endParaRPr>
          </a:p>
        </p:txBody>
      </p:sp>
      <p:cxnSp>
        <p:nvCxnSpPr>
          <p:cNvPr id="105" name="Прямая со стрелкой 104"/>
          <p:cNvCxnSpPr>
            <a:cxnSpLocks/>
          </p:cNvCxnSpPr>
          <p:nvPr/>
        </p:nvCxnSpPr>
        <p:spPr bwMode="auto">
          <a:xfrm flipV="1">
            <a:off x="3112817" y="5317849"/>
            <a:ext cx="208429" cy="385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xmlns:a="http://schemas.openxmlformats.org/drawingml/2006/main" noGrp="1"/>
          </p:cNvGraphicFramePr>
          <p:nvPr/>
        </p:nvGraphicFramePr>
        <p:xfrm>
          <a:off x="357166" y="1500165"/>
          <a:ext cx="6286543" cy="6256465"/>
        </p:xfrm>
        <a:graphic>
          <a:graphicData uri="http://schemas.openxmlformats.org/drawingml/2006/table">
            <a:tbl>
              <a:tblPr firstRow="0" firstCol="0" lastRow="0" lastCol="0" bandRow="0" bandCol="0">
                <a:tableStyleId>{284E427A-3D55-4303-BF80-6455036E1DE7}</a:tableStyleId>
              </a:tblPr>
              <a:tblGrid>
                <a:gridCol w="2569765"/>
                <a:gridCol w="1238926"/>
                <a:gridCol w="1238926"/>
                <a:gridCol w="1238926"/>
              </a:tblGrid>
              <a:tr h="2227281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u="none" strike="noStrike">
                          <a:latin typeface="Times New Roman"/>
                          <a:cs typeface="Times New Roman"/>
                        </a:rPr>
                        <a:t>Наименование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Утверждено 20</a:t>
                      </a:r>
                      <a:r>
                        <a:rPr lang="en-US" sz="1400" b="1" i="0" u="none" strike="noStrike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5 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Утверждено 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2026 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Утверждено 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2027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579882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u="none" strike="noStrike">
                          <a:latin typeface="Times New Roman"/>
                          <a:cs typeface="Times New Roman"/>
                        </a:rPr>
                        <a:t>2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6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7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8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</a:tr>
              <a:tr h="590982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ВСЕГО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4375,5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3374,8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2994,3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472059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в том числе:</a:t>
                      </a:r>
                      <a:endParaRPr lang="ru-RU" sz="1400" b="0" i="1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822145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2508,0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1631,0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1631,0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60158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Национальная оборона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164,1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178,8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185,1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96253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Жилищно-коммунальное хозяйство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1703,4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1565,0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1178,2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 bwMode="auto"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Расходы бюджета Новореченского сельского поселения по разделам на 20</a:t>
            </a:r>
            <a:r>
              <a:rPr lang="en-US" sz="2200" b="1" i="1">
                <a:solidFill>
                  <a:srgbClr val="002060"/>
                </a:solidFill>
                <a:latin typeface="Times New Roman"/>
                <a:cs typeface="Times New Roman"/>
              </a:rPr>
              <a:t>2</a:t>
            </a: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5 </a:t>
            </a: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-</a:t>
            </a: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2027 </a:t>
            </a: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годы</a:t>
            </a:r>
            <a:endParaRPr lang="ru-RU" sz="2200" b="1" i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900" b="1">
                <a:solidFill>
                  <a:schemeClr val="bg1"/>
                </a:solidFill>
              </a:rPr>
              <a:t>(тыс. рублей)</a:t>
            </a:r>
            <a:endParaRPr lang="ru-RU" sz="9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xmlns:a="http://schemas.openxmlformats.org/drawingml/2006/main" noGrp="1"/>
          </p:cNvGraphicFramePr>
          <p:nvPr/>
        </p:nvGraphicFramePr>
        <p:xfrm>
          <a:off x="357166" y="1500165"/>
          <a:ext cx="6286545" cy="6089969"/>
        </p:xfrm>
        <a:graphic>
          <a:graphicData uri="http://schemas.openxmlformats.org/drawingml/2006/table">
            <a:tbl>
              <a:tblPr firstRow="0" firstCol="0" lastRow="0" lastCol="0" bandRow="0" bandCol="0">
                <a:tableStyleId>{284E427A-3D55-4303-BF80-6455036E1DE7}</a:tableStyleId>
              </a:tblPr>
              <a:tblGrid>
                <a:gridCol w="428628"/>
                <a:gridCol w="2500330"/>
                <a:gridCol w="1214446"/>
                <a:gridCol w="1071570"/>
                <a:gridCol w="1071571"/>
              </a:tblGrid>
              <a:tr h="1857388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Раздел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u="none" strike="noStrike">
                          <a:latin typeface="Times New Roman"/>
                          <a:cs typeface="Times New Roman"/>
                        </a:rPr>
                        <a:t>Наименование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Утверждено 20</a:t>
                      </a:r>
                      <a:r>
                        <a:rPr lang="en-US" sz="1400" b="1" i="0" u="none" strike="noStrike">
                          <a:latin typeface="Times New Roman"/>
                          <a:cs typeface="Times New Roman"/>
                        </a:rPr>
                        <a:t>2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5 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Утверждено 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2026 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Утверждено 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2027 </a:t>
                      </a: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609155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1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u="none" strike="noStrike">
                          <a:latin typeface="Times New Roman"/>
                          <a:cs typeface="Times New Roman"/>
                        </a:rPr>
                        <a:t>2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3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4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5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</a:tr>
              <a:tr h="620816"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ВСЕГО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4375,5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3374,8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2994,3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495889"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0" i="1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в том числе:</a:t>
                      </a:r>
                      <a:endParaRPr lang="ru-RU" sz="1400" b="0" i="1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b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863648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01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Общегосударственные вопросы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2508,0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1631,0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1631,0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631950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02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Национальная оборона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164,1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178,8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185,1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  <a:tr h="1011123"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05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l">
                        <a:defRPr/>
                      </a:pPr>
                      <a:r>
                        <a:rPr lang="ru-RU" sz="1400" u="none" strike="noStrike">
                          <a:latin typeface="Times New Roman"/>
                          <a:cs typeface="Times New Roman"/>
                        </a:rPr>
                        <a:t>Жилищно-коммунальное хозяйство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1703,4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1565,0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1178,2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 bwMode="auto">
          <a:xfrm>
            <a:off x="404664" y="323535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Расходы бюджета Новореченского сельского поселения по разделам на 20</a:t>
            </a:r>
            <a:r>
              <a:rPr lang="en-US" sz="2200" b="1" i="1">
                <a:solidFill>
                  <a:srgbClr val="002060"/>
                </a:solidFill>
                <a:latin typeface="Times New Roman"/>
                <a:cs typeface="Times New Roman"/>
              </a:rPr>
              <a:t>2</a:t>
            </a: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5-20</a:t>
            </a:r>
            <a:r>
              <a:rPr lang="en-US" sz="2200" b="1" i="1">
                <a:solidFill>
                  <a:srgbClr val="002060"/>
                </a:solidFill>
                <a:latin typeface="Times New Roman"/>
                <a:cs typeface="Times New Roman"/>
              </a:rPr>
              <a:t>2</a:t>
            </a: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7 </a:t>
            </a:r>
            <a:r>
              <a:rPr lang="ru-RU" sz="2200" b="1" i="1">
                <a:solidFill>
                  <a:srgbClr val="002060"/>
                </a:solidFill>
                <a:latin typeface="Times New Roman"/>
                <a:cs typeface="Times New Roman"/>
              </a:rPr>
              <a:t>годы</a:t>
            </a:r>
            <a:endParaRPr lang="ru-RU" sz="2200" b="1" i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5877272" y="1043608"/>
            <a:ext cx="827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900" b="1">
                <a:solidFill>
                  <a:schemeClr val="bg1"/>
                </a:solidFill>
              </a:rPr>
              <a:t>(тыс. рублей)</a:t>
            </a:r>
            <a:endParaRPr lang="ru-RU" sz="900" b="1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285456" y="3491887"/>
            <a:ext cx="6311896" cy="5016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1600" b="1">
                <a:solidFill>
                  <a:schemeClr val="accent2">
                    <a:lumMod val="75000"/>
                  </a:schemeClr>
                </a:solidFill>
                <a:latin typeface="Times New Roman"/>
                <a:cs typeface="Times New Roman"/>
              </a:rPr>
              <a:t>     </a:t>
            </a:r>
            <a:r>
              <a:rPr lang="ru-RU" sz="2000" b="1">
                <a:latin typeface="Times New Roman"/>
                <a:cs typeface="Times New Roman"/>
              </a:rPr>
              <a:t>Основной целью реализации жилищно-коммунальной политики является создание условий для комплексного развития жилищной сферы, повышение доступности жилья и обеспечения качественными жилищно-коммунальными услугами населения района.</a:t>
            </a:r>
            <a:endParaRPr/>
          </a:p>
          <a:p>
            <a:pPr algn="just">
              <a:defRPr/>
            </a:pPr>
            <a:endParaRPr lang="ru-RU" sz="2000" b="1">
              <a:latin typeface="Times New Roman"/>
              <a:cs typeface="Times New Roman"/>
            </a:endParaRPr>
          </a:p>
          <a:p>
            <a:pPr algn="just">
              <a:defRPr/>
            </a:pPr>
            <a:r>
              <a:rPr lang="ru-RU" sz="2000" b="1">
                <a:latin typeface="Times New Roman"/>
                <a:cs typeface="Times New Roman"/>
              </a:rPr>
              <a:t>     Жилищная политика  направлена на создание условий для обеспечения всех категорий населения доступным, качественным и благоустроенным жильем. В районе разработаны и реализуются мероприятия, направленные на создание оптимальных условий для развития жилищного строительства, и в первую очередь для строительства индивидуального жилья, которое определено как приоритетное.</a:t>
            </a:r>
            <a:endParaRPr lang="ru-RU" sz="2000" b="1">
              <a:latin typeface="Times New Roman"/>
              <a:cs typeface="Times New Roman"/>
            </a:endParaRPr>
          </a:p>
        </p:txBody>
      </p:sp>
      <p:pic>
        <p:nvPicPr>
          <p:cNvPr id="8196" name="Picture 4" descr="http://img01.rl0.ru/pgc/432x288/5088cebd-28f3-8f0e-28f3-8f01fc13dd7d.photo.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4287966" y="0"/>
            <a:ext cx="2570034" cy="264770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 bwMode="auto">
          <a:xfrm>
            <a:off x="404669" y="899592"/>
            <a:ext cx="329931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200" b="1" i="1">
                <a:latin typeface="Times New Roman"/>
                <a:cs typeface="Times New Roman"/>
              </a:rPr>
              <a:t>Расходы  бюджета Новореченского сельского поселения на жилищно-коммунальное хозяйство</a:t>
            </a:r>
            <a:endParaRPr lang="ru-RU" sz="2200" b="1" i="1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 bwMode="auto">
          <a:xfrm>
            <a:off x="260648" y="75179"/>
            <a:ext cx="640871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ru-RU" sz="2000" b="1" i="1">
                <a:solidFill>
                  <a:srgbClr val="002060"/>
                </a:solidFill>
                <a:latin typeface="Times New Roman"/>
                <a:cs typeface="Times New Roman"/>
              </a:rPr>
              <a:t>Утверждено в муниципальной программе  бюджета Новореченского сельского поселения за </a:t>
            </a:r>
            <a:r>
              <a:rPr lang="ru-RU" sz="2000" b="1" i="1">
                <a:solidFill>
                  <a:srgbClr val="002060"/>
                </a:solidFill>
                <a:latin typeface="Times New Roman"/>
                <a:cs typeface="Times New Roman"/>
              </a:rPr>
              <a:t>2025 </a:t>
            </a:r>
            <a:r>
              <a:rPr lang="ru-RU" sz="2000" b="1" i="1">
                <a:solidFill>
                  <a:srgbClr val="002060"/>
                </a:solidFill>
                <a:latin typeface="Times New Roman"/>
                <a:cs typeface="Times New Roman"/>
              </a:rPr>
              <a:t>-</a:t>
            </a:r>
            <a:r>
              <a:rPr lang="ru-RU" sz="2000" b="1" i="1">
                <a:solidFill>
                  <a:srgbClr val="002060"/>
                </a:solidFill>
                <a:latin typeface="Times New Roman"/>
                <a:cs typeface="Times New Roman"/>
              </a:rPr>
              <a:t>2027 </a:t>
            </a:r>
            <a:r>
              <a:rPr lang="ru-RU" sz="2000" b="1" i="1">
                <a:solidFill>
                  <a:srgbClr val="002060"/>
                </a:solidFill>
                <a:latin typeface="Times New Roman"/>
                <a:cs typeface="Times New Roman"/>
              </a:rPr>
              <a:t>годы в разрезе муниципальной  программы Чернянского района </a:t>
            </a:r>
            <a:endParaRPr/>
          </a:p>
          <a:p>
            <a:pPr algn="ctr">
              <a:defRPr/>
            </a:pPr>
            <a:r>
              <a:rPr lang="ru-RU" sz="1200" b="1" i="1">
                <a:solidFill>
                  <a:srgbClr val="002060"/>
                </a:solidFill>
                <a:latin typeface="Times New Roman"/>
                <a:cs typeface="Times New Roman"/>
              </a:rPr>
              <a:t>                                                                                                                                                 тыс. руб.</a:t>
            </a:r>
            <a:endParaRPr lang="ru-RU" sz="1200" b="1" i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4" name="Таблица 3"/>
          <p:cNvGraphicFramePr>
            <a:graphicFrameLocks xmlns:a="http://schemas.openxmlformats.org/drawingml/2006/main" noGrp="1"/>
          </p:cNvGraphicFramePr>
          <p:nvPr/>
        </p:nvGraphicFramePr>
        <p:xfrm>
          <a:off x="214290" y="1928794"/>
          <a:ext cx="6357983" cy="3623466"/>
        </p:xfrm>
        <a:graphic>
          <a:graphicData uri="http://schemas.openxmlformats.org/drawingml/2006/table">
            <a:tbl>
              <a:tblPr firstRow="1" firstCol="0" lastRow="0" lastCol="0" bandRow="1" bandCol="0">
                <a:tableStyleId>{284E427A-3D55-4303-BF80-6455036E1DE7}</a:tableStyleId>
              </a:tblPr>
              <a:tblGrid>
                <a:gridCol w="3756990"/>
                <a:gridCol w="866998"/>
                <a:gridCol w="770664"/>
                <a:gridCol w="963331"/>
              </a:tblGrid>
              <a:tr h="1440320"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Наименование муниципальных программ</a:t>
                      </a:r>
                      <a:endParaRPr lang="ru-RU" sz="1200">
                        <a:latin typeface="Times New Roman"/>
                        <a:cs typeface="Times New Roman"/>
                      </a:endParaRPr>
                    </a:p>
                  </a:txBody>
                  <a:tcPr marL="68580" marR="68580" marT="60960" marB="6096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2025 </a:t>
                      </a:r>
                      <a:r>
                        <a:rPr lang="ru-RU" sz="1200" b="1"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200" b="1">
                        <a:latin typeface="Times New Roman"/>
                        <a:cs typeface="Times New Roman"/>
                      </a:endParaRPr>
                    </a:p>
                  </a:txBody>
                  <a:tcPr marL="68580" marR="68580" marT="60960" marB="6096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2026 </a:t>
                      </a:r>
                      <a:r>
                        <a:rPr lang="ru-RU" sz="1200" b="1">
                          <a:latin typeface="Times New Roman"/>
                          <a:cs typeface="Times New Roman"/>
                        </a:rPr>
                        <a:t>год</a:t>
                      </a:r>
                      <a:endParaRPr lang="ru-RU" sz="1200" b="1">
                        <a:latin typeface="Times New Roman"/>
                        <a:cs typeface="Times New Roman"/>
                      </a:endParaRPr>
                    </a:p>
                  </a:txBody>
                  <a:tcPr marL="68580" marR="68580" marT="60960" marB="6096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2027год</a:t>
                      </a:r>
                      <a:endParaRPr lang="ru-RU" sz="1200" b="1">
                        <a:latin typeface="Times New Roman"/>
                        <a:cs typeface="Times New Roman"/>
                      </a:endParaRPr>
                    </a:p>
                  </a:txBody>
                  <a:tcPr marL="68580" marR="68580" marT="60960" marB="60960">
                    <a:solidFill>
                      <a:srgbClr val="CCCCFF"/>
                    </a:solidFill>
                  </a:tcPr>
                </a:tc>
              </a:tr>
              <a:tr h="722515">
                <a:tc>
                  <a:txBody>
                    <a:bodyPr/>
                    <a:p>
                      <a:pPr>
                        <a:defRPr/>
                      </a:pPr>
                      <a:r>
                        <a:rPr lang="ru-RU" sz="1200" b="1">
                          <a:latin typeface="Times New Roman"/>
                          <a:cs typeface="Times New Roman"/>
                        </a:rPr>
                        <a:t>                               ВСЕГО:</a:t>
                      </a:r>
                      <a:endParaRPr lang="ru-RU" sz="1200" b="1">
                        <a:latin typeface="Times New Roman"/>
                        <a:cs typeface="Times New Roman"/>
                      </a:endParaRPr>
                    </a:p>
                  </a:txBody>
                  <a:tcPr marL="68580" marR="68580" marT="60960" marB="6096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1703,4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1565,0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1" i="0" u="none" strike="noStrike">
                          <a:latin typeface="Times New Roman"/>
                          <a:cs typeface="Times New Roman"/>
                        </a:rPr>
                        <a:t>1178,0</a:t>
                      </a:r>
                      <a:endParaRPr lang="ru-RU" sz="1400" b="1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CCCCFF"/>
                    </a:solidFill>
                  </a:tcPr>
                </a:tc>
              </a:tr>
              <a:tr h="694685">
                <a:tc>
                  <a:txBody>
                    <a:bodyPr/>
                    <a:p>
                      <a:pPr algn="just"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Устойчивое развитие сельских территорий Новореченского сельского поселения</a:t>
                      </a:r>
                      <a:r>
                        <a:rPr lang="ru-RU" sz="1200">
                          <a:latin typeface="Times New Roman"/>
                          <a:cs typeface="Times New Roman"/>
                        </a:rPr>
                        <a:t> Чернянского района Белгородской области</a:t>
                      </a:r>
                      <a:endParaRPr lang="ru-RU" sz="1200">
                        <a:latin typeface="Times New Roman"/>
                        <a:cs typeface="Times New Roman"/>
                      </a:endParaRPr>
                    </a:p>
                  </a:txBody>
                  <a:tcPr marL="68580" marR="68580" marT="60960" marB="6096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9525" marR="9525" marT="9525" marB="0" anchor="ctr">
                    <a:solidFill>
                      <a:srgbClr val="CCCCFF"/>
                    </a:solidFill>
                  </a:tcPr>
                </a:tc>
              </a:tr>
              <a:tr h="765946">
                <a:tc>
                  <a:txBody>
                    <a:bodyPr/>
                    <a:p>
                      <a:pPr algn="just">
                        <a:defRPr/>
                      </a:pPr>
                      <a:r>
                        <a:rPr lang="ru-RU" sz="1200">
                          <a:latin typeface="Times New Roman"/>
                          <a:cs typeface="Times New Roman"/>
                        </a:rPr>
                        <a:t>2.Подпрограмма</a:t>
                      </a:r>
                      <a:r>
                        <a:rPr lang="ru-RU" sz="1200">
                          <a:latin typeface="Times New Roman"/>
                          <a:cs typeface="Times New Roman"/>
                        </a:rPr>
                        <a:t> «Благоустройство территории  Новореченского сельского поселения»</a:t>
                      </a:r>
                      <a:endParaRPr lang="ru-RU" sz="1200">
                        <a:latin typeface="Times New Roman"/>
                        <a:cs typeface="Times New Roman"/>
                      </a:endParaRPr>
                    </a:p>
                  </a:txBody>
                  <a:tcPr marL="68580" marR="68580" marT="60960" marB="60960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1703,4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1565,0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CCCCFF"/>
                    </a:solidFill>
                  </a:tcPr>
                </a:tc>
                <a:tc>
                  <a:txBody>
                    <a:bodyPr/>
                    <a:p>
                      <a:pPr algn="ctr">
                        <a:defRPr/>
                      </a:pPr>
                      <a:r>
                        <a:rPr lang="ru-RU" sz="1400" b="0" i="0" u="none" strike="noStrike">
                          <a:latin typeface="Times New Roman"/>
                          <a:cs typeface="Times New Roman"/>
                        </a:rPr>
                        <a:t>1178,0</a:t>
                      </a:r>
                      <a:endParaRPr lang="ru-RU" sz="1400" b="0" i="0" u="none" strike="noStrike">
                        <a:latin typeface="Times New Roman"/>
                        <a:cs typeface="Times New Roman"/>
                      </a:endParaRPr>
                    </a:p>
                  </a:txBody>
                  <a:tcPr marL="4682" marR="4682" marT="8324" marB="0" anchor="ctr"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 bwMode="auto">
          <a:xfrm>
            <a:off x="476672" y="539553"/>
            <a:ext cx="5786928" cy="6299203"/>
          </a:xfrm>
        </p:spPr>
        <p:txBody>
          <a:bodyPr>
            <a:normAutofit/>
          </a:bodyPr>
          <a:lstStyle/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Безвозмездные поступления </a:t>
            </a:r>
            <a:r>
              <a:rPr lang="ru-RU" sz="2200">
                <a:latin typeface="Times New Roman"/>
                <a:cs typeface="Times New Roman"/>
              </a:rPr>
              <a:t>– средства,</a:t>
            </a:r>
            <a:endParaRPr/>
          </a:p>
          <a:p>
            <a:pPr algn="just">
              <a:buNone/>
              <a:defRPr/>
            </a:pPr>
            <a:r>
              <a:rPr lang="ru-RU" sz="2200">
                <a:latin typeface="Times New Roman"/>
                <a:cs typeface="Times New Roman"/>
              </a:rPr>
              <a:t>   поступающие в бюджет от других бюджетов в форме дотаций, субсидий, субвенций и иных межбюджетных трансфертов, а также от физических и юридических лиц на безвозмездной основе, в том числе добровольные пожертвования.</a:t>
            </a:r>
            <a:endParaRPr/>
          </a:p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Бюджет</a:t>
            </a:r>
            <a:r>
              <a:rPr lang="ru-RU" sz="2200">
                <a:latin typeface="Times New Roman"/>
                <a:cs typeface="Times New Roman"/>
              </a:rPr>
              <a:t> – финансовые плановые доходы и расходы на определенный период для обеспечения задач и функций государства и местного самоуправления.</a:t>
            </a:r>
            <a:endParaRPr/>
          </a:p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Бюджетная классификация </a:t>
            </a:r>
            <a:r>
              <a:rPr lang="ru-RU" sz="2200">
                <a:latin typeface="Times New Roman"/>
                <a:cs typeface="Times New Roman"/>
              </a:rPr>
              <a:t>– группировка доходов, расходов и источников финансирования дефицитов бюджетов по различным направлениям, применяемая при составлении, исполнении бюджетов и формирования источников.</a:t>
            </a:r>
            <a:endParaRPr lang="ru-RU" sz="2200">
              <a:latin typeface="Times New Roman"/>
              <a:cs typeface="Times New Roman"/>
            </a:endParaRPr>
          </a:p>
        </p:txBody>
      </p:sp>
      <p:pic>
        <p:nvPicPr>
          <p:cNvPr id="1026" name="Picture 2" descr="https://assets.oxu.az/uploads/W1siZiIsIjIwMTYvMTIvMjYvMTQvNTIvMDAvNjAxL0NhcmVlci1Jbi1GaW5hbmNlLmpwZyJdXQ?sha=04920138ee151540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4293096" y="6660240"/>
            <a:ext cx="2434560" cy="208823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 bwMode="auto">
          <a:xfrm>
            <a:off x="476672" y="179513"/>
            <a:ext cx="5786928" cy="6299203"/>
          </a:xfrm>
        </p:spPr>
        <p:txBody>
          <a:bodyPr>
            <a:noAutofit/>
          </a:bodyPr>
          <a:lstStyle/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Бюджетная роспись </a:t>
            </a:r>
            <a:r>
              <a:rPr lang="ru-RU" sz="2200">
                <a:latin typeface="Times New Roman"/>
                <a:cs typeface="Times New Roman"/>
              </a:rPr>
              <a:t>– документ, который составляется и ведется главным распорядителем бюджетных средств и главным администратором источников финансирования дефицита бюджета в целях исполнения бюджета по расходам и источникам финансирования дефицита бюджета.</a:t>
            </a:r>
            <a:endParaRPr/>
          </a:p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Бюджетные ассигнования </a:t>
            </a:r>
            <a:r>
              <a:rPr lang="ru-RU" sz="2200">
                <a:latin typeface="Times New Roman"/>
                <a:cs typeface="Times New Roman"/>
              </a:rPr>
              <a:t>– денежные средства, предусмотренные законом (решением) о бюджете, направленные на различные виды расходов.</a:t>
            </a:r>
            <a:endParaRPr/>
          </a:p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Бюджетные обязательства </a:t>
            </a:r>
            <a:r>
              <a:rPr lang="ru-RU" sz="2200">
                <a:latin typeface="Times New Roman"/>
                <a:cs typeface="Times New Roman"/>
              </a:rPr>
              <a:t>– обязательства, предусмотренные законом (решением) о бюджете, подлежащие исполнению в соответствующем финансовом году.</a:t>
            </a:r>
            <a:endParaRPr/>
          </a:p>
        </p:txBody>
      </p:sp>
      <p:pic>
        <p:nvPicPr>
          <p:cNvPr id="3074" name="Picture 2" descr="http://www.akildefteri.com.tr/wp-content/uploads/2016/10/Depositphotos_19194847_original-700x400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610174" y="5868144"/>
            <a:ext cx="4219228" cy="283468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 bwMode="auto">
          <a:xfrm>
            <a:off x="404663" y="251520"/>
            <a:ext cx="6301333" cy="629920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Бюджетный кредит </a:t>
            </a:r>
            <a:r>
              <a:rPr lang="ru-RU" sz="2200">
                <a:latin typeface="Times New Roman"/>
                <a:cs typeface="Times New Roman"/>
              </a:rPr>
              <a:t>– денежные средства, предоставляемые одним бюджетом другому бюджету или юридическому лицу на определенный срок на возвратной и платной основах.</a:t>
            </a:r>
            <a:endParaRPr/>
          </a:p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Главный распорядитель бюджетных средств </a:t>
            </a:r>
            <a:r>
              <a:rPr lang="ru-RU" sz="2200">
                <a:latin typeface="Times New Roman"/>
                <a:cs typeface="Times New Roman"/>
              </a:rPr>
              <a:t>– орган государственной власти или орган местного самоуправления, имеющие право распределять бюджетные ассигнования между подведомственными получателям бюджетных средств.</a:t>
            </a:r>
            <a:endParaRPr/>
          </a:p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Муниципальный долг </a:t>
            </a:r>
            <a:r>
              <a:rPr lang="ru-RU" sz="2200">
                <a:latin typeface="Times New Roman"/>
                <a:cs typeface="Times New Roman"/>
              </a:rPr>
              <a:t>– обязательства, возникшие в связи с размещением муниципальных ценных бумаг района, привлечением кредитов в кредитных организациях, получением бюджетных кредитов от других бюджетов и предоставлением муниципальных гарантий.</a:t>
            </a:r>
            <a:endParaRPr/>
          </a:p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Дефицит бюджета </a:t>
            </a:r>
            <a:r>
              <a:rPr lang="ru-RU" sz="2200">
                <a:latin typeface="Times New Roman"/>
                <a:cs typeface="Times New Roman"/>
              </a:rPr>
              <a:t>– сумма, на которую расходы бюджета превышают доходы бюджета в определенный период.</a:t>
            </a:r>
            <a:endParaRPr/>
          </a:p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Доходы бюджета </a:t>
            </a:r>
            <a:r>
              <a:rPr lang="ru-RU" sz="2200">
                <a:latin typeface="Times New Roman"/>
                <a:cs typeface="Times New Roman"/>
              </a:rPr>
              <a:t>– уплаченные физическими и юридическими лицами налоги, рентные платежи, штрафы и средства финансовой помощи из других бюджетов, безвозмездные поступления от юридических лиц.</a:t>
            </a:r>
            <a:endParaRPr/>
          </a:p>
          <a:p>
            <a:pPr>
              <a:buNone/>
              <a:defRPr/>
            </a:pPr>
            <a:endParaRPr lang="ru-RU" sz="220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348886" y="6228191"/>
            <a:ext cx="4357117" cy="268245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 bwMode="auto">
          <a:xfrm>
            <a:off x="260648" y="395536"/>
            <a:ext cx="6074960" cy="8208912"/>
          </a:xfrm>
        </p:spPr>
        <p:txBody>
          <a:bodyPr>
            <a:noAutofit/>
          </a:bodyPr>
          <a:lstStyle/>
          <a:p>
            <a:pPr algn="just">
              <a:buNone/>
              <a:defRPr/>
            </a:pPr>
            <a:r>
              <a:rPr lang="ru-RU" sz="2000" b="1" i="1">
                <a:latin typeface="Times New Roman"/>
                <a:cs typeface="Times New Roman"/>
              </a:rPr>
              <a:t>Межбюджетные трансферты </a:t>
            </a:r>
            <a:r>
              <a:rPr lang="ru-RU" sz="2000">
                <a:latin typeface="Times New Roman"/>
                <a:cs typeface="Times New Roman"/>
              </a:rPr>
              <a:t>– средства финансовой помощи (субсидии, дотации, субвенции и иные межбюджетные  трансферты), передаваемые одним бюджетом другому бюджету на безвозмездной и безвозвратной основах.</a:t>
            </a:r>
            <a:endParaRPr/>
          </a:p>
          <a:p>
            <a:pPr algn="just">
              <a:buNone/>
              <a:defRPr/>
            </a:pPr>
            <a:r>
              <a:rPr lang="ru-RU" sz="2000" b="1" i="1">
                <a:latin typeface="Times New Roman"/>
                <a:cs typeface="Times New Roman"/>
              </a:rPr>
              <a:t>Налоговые доходы </a:t>
            </a:r>
            <a:r>
              <a:rPr lang="ru-RU" sz="2000">
                <a:latin typeface="Times New Roman"/>
                <a:cs typeface="Times New Roman"/>
              </a:rPr>
              <a:t>– налоги, уплачиваемые в бюджет гражданами, организациями, органами государственной власти, органами местного самоуправления. Налоги бывают федеральными, региональными и местными.</a:t>
            </a:r>
            <a:endParaRPr/>
          </a:p>
          <a:p>
            <a:pPr algn="just">
              <a:buNone/>
              <a:defRPr/>
            </a:pPr>
            <a:r>
              <a:rPr lang="ru-RU" sz="2000" b="1" i="1">
                <a:latin typeface="Times New Roman"/>
                <a:cs typeface="Times New Roman"/>
              </a:rPr>
              <a:t>Неналоговые доходы – </a:t>
            </a:r>
            <a:r>
              <a:rPr lang="ru-RU" sz="2000">
                <a:latin typeface="Times New Roman"/>
                <a:cs typeface="Times New Roman"/>
              </a:rPr>
              <a:t>доходы  от -использования и реализации имущества, находящегося в муниципальной собственности;</a:t>
            </a:r>
            <a:endParaRPr/>
          </a:p>
          <a:p>
            <a:pPr algn="just">
              <a:buNone/>
              <a:defRPr/>
            </a:pPr>
            <a:r>
              <a:rPr lang="ru-RU" sz="2000">
                <a:latin typeface="Times New Roman"/>
                <a:cs typeface="Times New Roman"/>
              </a:rPr>
              <a:t>	штрафные санкции;</a:t>
            </a:r>
            <a:endParaRPr/>
          </a:p>
          <a:p>
            <a:pPr algn="just">
              <a:buNone/>
              <a:defRPr/>
            </a:pPr>
            <a:r>
              <a:rPr lang="ru-RU" sz="2000">
                <a:latin typeface="Times New Roman"/>
                <a:cs typeface="Times New Roman"/>
              </a:rPr>
              <a:t>	доходы от оказания платных услуг (работ) и компенсации затрат бюджета.</a:t>
            </a:r>
            <a:endParaRPr/>
          </a:p>
          <a:p>
            <a:pPr algn="just">
              <a:buNone/>
              <a:defRPr/>
            </a:pPr>
            <a:r>
              <a:rPr lang="ru-RU" sz="2000" b="1" i="1">
                <a:latin typeface="Times New Roman"/>
                <a:cs typeface="Times New Roman"/>
              </a:rPr>
              <a:t>Профицит бюджета </a:t>
            </a:r>
            <a:r>
              <a:rPr lang="ru-RU" sz="2000">
                <a:latin typeface="Times New Roman"/>
                <a:cs typeface="Times New Roman"/>
              </a:rPr>
              <a:t>- сумма, на </a:t>
            </a:r>
            <a:r>
              <a:rPr lang="ru-RU" sz="2000">
                <a:latin typeface="Times New Roman"/>
                <a:cs typeface="Times New Roman"/>
              </a:rPr>
              <a:t>которую</a:t>
            </a:r>
            <a:endParaRPr/>
          </a:p>
          <a:p>
            <a:pPr algn="just">
              <a:buNone/>
              <a:defRPr/>
            </a:pPr>
            <a:r>
              <a:rPr lang="ru-RU" sz="2000">
                <a:latin typeface="Times New Roman"/>
                <a:cs typeface="Times New Roman"/>
              </a:rPr>
              <a:t>доходы </a:t>
            </a:r>
            <a:r>
              <a:rPr lang="ru-RU" sz="2000">
                <a:latin typeface="Times New Roman"/>
                <a:cs typeface="Times New Roman"/>
              </a:rPr>
              <a:t>бюджета превышают </a:t>
            </a:r>
            <a:r>
              <a:rPr lang="ru-RU" sz="2000">
                <a:latin typeface="Times New Roman"/>
                <a:cs typeface="Times New Roman"/>
              </a:rPr>
              <a:t>расходы бюджета в определенный </a:t>
            </a:r>
            <a:r>
              <a:rPr lang="ru-RU" sz="2000">
                <a:latin typeface="Times New Roman"/>
                <a:cs typeface="Times New Roman"/>
              </a:rPr>
              <a:t>период.</a:t>
            </a:r>
            <a:endParaRPr/>
          </a:p>
          <a:p>
            <a:pPr algn="just">
              <a:buNone/>
              <a:defRPr/>
            </a:pPr>
            <a:endParaRPr lang="ru-RU" sz="2200">
              <a:latin typeface="Times New Roman"/>
              <a:cs typeface="Times New Roman"/>
            </a:endParaRPr>
          </a:p>
          <a:p>
            <a:pPr algn="just">
              <a:buNone/>
              <a:defRPr/>
            </a:pPr>
            <a:endParaRPr lang="ru-RU" sz="2200">
              <a:latin typeface="Times New Roman"/>
              <a:cs typeface="Times New Roman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356997" y="6588232"/>
            <a:ext cx="3084959" cy="235210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 bwMode="auto">
          <a:xfrm>
            <a:off x="571030" y="1240193"/>
            <a:ext cx="5858366" cy="6299203"/>
          </a:xfrm>
        </p:spPr>
        <p:txBody>
          <a:bodyPr>
            <a:normAutofit/>
          </a:bodyPr>
          <a:lstStyle/>
          <a:p>
            <a:pPr algn="just"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Расходы бюджета </a:t>
            </a:r>
            <a:r>
              <a:rPr lang="ru-RU" sz="2200">
                <a:latin typeface="Times New Roman"/>
                <a:cs typeface="Times New Roman"/>
              </a:rPr>
              <a:t>- денежные средства, выплачиваемые из бюджета в целях обеспечения задач и функций государства и местного самоуправления.</a:t>
            </a:r>
            <a:endParaRPr/>
          </a:p>
          <a:p>
            <a:pPr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Субвенции</a:t>
            </a:r>
            <a:r>
              <a:rPr lang="ru-RU" sz="2200">
                <a:latin typeface="Times New Roman"/>
                <a:cs typeface="Times New Roman"/>
              </a:rPr>
              <a:t> – средства, предоставляемые из вышестоящего бюджета нижестоящему бюджету  в целях финансирования расходов, возникших при выполнении отдельных полномочий, переданных на осуществление органам местного самоуправления.</a:t>
            </a:r>
            <a:endParaRPr/>
          </a:p>
          <a:p>
            <a:pPr>
              <a:buNone/>
              <a:defRPr/>
            </a:pPr>
            <a:r>
              <a:rPr lang="ru-RU" sz="2200" b="1" i="1">
                <a:latin typeface="Times New Roman"/>
                <a:cs typeface="Times New Roman"/>
              </a:rPr>
              <a:t>Субсидии</a:t>
            </a:r>
            <a:r>
              <a:rPr lang="ru-RU" sz="2200">
                <a:latin typeface="Times New Roman"/>
                <a:cs typeface="Times New Roman"/>
              </a:rPr>
              <a:t> – средства, предоставляемые из бюджета одного уровня бюджету другого уровня на </a:t>
            </a:r>
            <a:r>
              <a:rPr lang="ru-RU" sz="2200">
                <a:latin typeface="Times New Roman"/>
                <a:cs typeface="Times New Roman"/>
              </a:rPr>
              <a:t>софинансирование</a:t>
            </a:r>
            <a:r>
              <a:rPr lang="ru-RU" sz="2200">
                <a:latin typeface="Times New Roman"/>
                <a:cs typeface="Times New Roman"/>
              </a:rPr>
              <a:t> расходных обязательств, возникающих при выполнении полномочий органов государственной власти и местного самоуправления.</a:t>
            </a:r>
            <a:endParaRPr lang="ru-RU" sz="22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83860" y="179512"/>
            <a:ext cx="5829300" cy="679541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  <a:t>ОСНОВНЫЕ ПОЛОЖЕНИЯ</a:t>
            </a:r>
            <a:endParaRPr lang="ru-RU" sz="3200" b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 bwMode="auto">
          <a:xfrm>
            <a:off x="345232" y="854720"/>
            <a:ext cx="6192688" cy="810976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just">
              <a:defRPr/>
            </a:pPr>
            <a:r>
              <a:rPr lang="ru-RU" sz="1700" b="1">
                <a:latin typeface="Times New Roman"/>
                <a:cs typeface="Times New Roman"/>
              </a:rPr>
              <a:t>Бюджетная система Российской Федерации </a:t>
            </a:r>
            <a:r>
              <a:rPr lang="ru-RU" sz="1700">
                <a:latin typeface="Times New Roman"/>
                <a:cs typeface="Times New Roman"/>
              </a:rPr>
              <a:t>– это совокупность трех уровней бюджетов, основанная на экономических отношениях и государственном устройстве Российской Федерации, регулируемая законодательством РФ</a:t>
            </a:r>
            <a:endParaRPr/>
          </a:p>
          <a:p>
            <a:pPr algn="just">
              <a:defRPr/>
            </a:pPr>
            <a:endParaRPr lang="ru-RU" sz="1700">
              <a:latin typeface="Times New Roman"/>
              <a:cs typeface="Times New Roman"/>
            </a:endParaRPr>
          </a:p>
          <a:p>
            <a:pPr algn="just">
              <a:defRPr/>
            </a:pPr>
            <a:endParaRPr lang="ru-RU" sz="1700">
              <a:latin typeface="Times New Roman"/>
              <a:cs typeface="Times New Roman"/>
            </a:endParaRPr>
          </a:p>
          <a:p>
            <a:pPr algn="just">
              <a:defRPr/>
            </a:pPr>
            <a:endParaRPr lang="ru-RU" sz="1700">
              <a:latin typeface="Times New Roman"/>
              <a:cs typeface="Times New Roman"/>
            </a:endParaRPr>
          </a:p>
          <a:p>
            <a:pPr algn="just">
              <a:defRPr/>
            </a:pPr>
            <a:endParaRPr lang="ru-RU" sz="1700">
              <a:latin typeface="Times New Roman"/>
              <a:cs typeface="Times New Roman"/>
            </a:endParaRPr>
          </a:p>
          <a:p>
            <a:pPr algn="r">
              <a:defRPr/>
            </a:pPr>
            <a:endParaRPr lang="ru-RU" sz="1700" b="1">
              <a:latin typeface="Times New Roman"/>
              <a:cs typeface="Times New Roman"/>
            </a:endParaRPr>
          </a:p>
          <a:p>
            <a:pPr algn="r">
              <a:defRPr/>
            </a:pPr>
            <a:r>
              <a:rPr lang="ru-RU" sz="1700" b="1">
                <a:latin typeface="Times New Roman"/>
                <a:cs typeface="Times New Roman"/>
              </a:rPr>
              <a:t>Финансовые органы </a:t>
            </a:r>
            <a:r>
              <a:rPr lang="ru-RU" sz="1700">
                <a:latin typeface="Times New Roman"/>
                <a:cs typeface="Times New Roman"/>
              </a:rPr>
              <a:t>– Министерство финансов Российской Федерации, </a:t>
            </a:r>
            <a:endParaRPr/>
          </a:p>
          <a:p>
            <a:pPr algn="r">
              <a:defRPr/>
            </a:pPr>
            <a:r>
              <a:rPr lang="ru-RU" sz="1700">
                <a:latin typeface="Times New Roman"/>
                <a:cs typeface="Times New Roman"/>
              </a:rPr>
              <a:t>органы исполнительной власти субъектов Российской Федерации, осуществляющие составление и организацию исполнения бюджетов субъектов Российской Федерации (финансовые органы субъектов Российской Федерации), </a:t>
            </a:r>
            <a:endParaRPr/>
          </a:p>
          <a:p>
            <a:pPr algn="r">
              <a:defRPr/>
            </a:pPr>
            <a:r>
              <a:rPr lang="ru-RU" sz="1700">
                <a:latin typeface="Times New Roman"/>
                <a:cs typeface="Times New Roman"/>
              </a:rPr>
              <a:t>органы (должностные лица) местных администраций муниципальных образований, осуществляющие составление и организацию исполнения местных бюджетов (финансовые органы муниципальных образований)</a:t>
            </a:r>
            <a:endParaRPr/>
          </a:p>
          <a:p>
            <a:pPr algn="r">
              <a:defRPr/>
            </a:pPr>
            <a:r>
              <a:rPr lang="ru-RU" sz="1700" b="1">
                <a:latin typeface="Times New Roman"/>
                <a:cs typeface="Times New Roman"/>
              </a:rPr>
              <a:t>Сводная бюджетная роспись </a:t>
            </a:r>
            <a:r>
              <a:rPr lang="ru-RU" sz="1700">
                <a:latin typeface="Times New Roman"/>
                <a:cs typeface="Times New Roman"/>
              </a:rPr>
              <a:t>– документ, который составляется и ведется финансовым органом в соответствии с Бюджетным Кодексом в целях организации исполнения бюджета по расходам бюджета и источникам финансирования дефицита бюджета</a:t>
            </a:r>
            <a:endParaRPr/>
          </a:p>
          <a:p>
            <a:pPr algn="r">
              <a:defRPr/>
            </a:pPr>
            <a:r>
              <a:rPr lang="ru-RU" sz="1700" b="1">
                <a:latin typeface="Times New Roman"/>
                <a:cs typeface="Times New Roman"/>
              </a:rPr>
              <a:t>Бюджетные ассигнования </a:t>
            </a:r>
            <a:r>
              <a:rPr lang="ru-RU" sz="1700">
                <a:latin typeface="Times New Roman"/>
                <a:cs typeface="Times New Roman"/>
              </a:rPr>
              <a:t>– предельный объем денежных средств, предусмотренных в соответствующем финансовом году для исполнения бюджетных обязательств</a:t>
            </a:r>
            <a:endParaRPr/>
          </a:p>
          <a:p>
            <a:pPr algn="r">
              <a:defRPr/>
            </a:pPr>
            <a:r>
              <a:rPr lang="ru-RU" sz="1700" b="1">
                <a:latin typeface="Times New Roman"/>
                <a:cs typeface="Times New Roman"/>
              </a:rPr>
              <a:t>Бюджетные обязательства </a:t>
            </a:r>
            <a:r>
              <a:rPr lang="ru-RU" sz="1700">
                <a:latin typeface="Times New Roman"/>
                <a:cs typeface="Times New Roman"/>
              </a:rPr>
              <a:t>– расходные обязательства, подлежащие исполнению в соответствующем финансовом году</a:t>
            </a:r>
            <a:endParaRPr lang="ru-RU" sz="1700">
              <a:latin typeface="Times New Roman"/>
              <a:cs typeface="Times New Roman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 bwMode="auto">
          <a:xfrm>
            <a:off x="1340770" y="2065279"/>
            <a:ext cx="4608512" cy="418492"/>
          </a:xfrm>
          <a:prstGeom prst="flowChartAlternate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latin typeface="Times New Roman"/>
                <a:cs typeface="Times New Roman"/>
              </a:rPr>
              <a:t>Федеральный </a:t>
            </a:r>
            <a:endParaRPr lang="ru-RU" sz="1600">
              <a:latin typeface="Times New Roman"/>
              <a:cs typeface="Times New Roman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 bwMode="auto">
          <a:xfrm>
            <a:off x="2225433" y="2549235"/>
            <a:ext cx="4032448" cy="388404"/>
          </a:xfrm>
          <a:prstGeom prst="flowChartAlternateProcess">
            <a:avLst/>
          </a:prstGeom>
          <a:solidFill>
            <a:srgbClr val="33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latin typeface="Times New Roman"/>
                <a:cs typeface="Times New Roman"/>
              </a:rPr>
              <a:t>Региональный</a:t>
            </a:r>
            <a:endParaRPr lang="ru-RU" sz="1600">
              <a:latin typeface="Times New Roman"/>
              <a:cs typeface="Times New Roman"/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 bwMode="auto">
          <a:xfrm>
            <a:off x="3429001" y="3109432"/>
            <a:ext cx="3096344" cy="335240"/>
          </a:xfrm>
          <a:prstGeom prst="flowChartAlternateProcess">
            <a:avLst/>
          </a:prstGeom>
          <a:solidFill>
            <a:srgbClr val="33CC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latin typeface="Times New Roman"/>
                <a:cs typeface="Times New Roman"/>
              </a:rPr>
              <a:t>Местный</a:t>
            </a:r>
            <a:endParaRPr lang="ru-RU" sz="1600"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-25660" y="107505"/>
            <a:ext cx="6858000" cy="576064"/>
          </a:xfrm>
        </p:spPr>
        <p:txBody>
          <a:bodyPr>
            <a:noAutofit/>
          </a:bodyPr>
          <a:lstStyle/>
          <a:p>
            <a:pPr>
              <a:defRPr/>
            </a:pPr>
            <a:b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</a:br>
            <a:b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</a:br>
            <a:b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</a:br>
            <a:r>
              <a:rPr lang="ru-RU" sz="3200" b="1">
                <a:solidFill>
                  <a:srgbClr val="002060"/>
                </a:solidFill>
                <a:latin typeface="Times New Roman"/>
                <a:cs typeface="Times New Roman"/>
              </a:rPr>
              <a:t>СОСТАВНЫЕ ЧАСТИ БЮДЖЕТА</a:t>
            </a:r>
            <a:endParaRPr lang="ru-RU" sz="3200" b="1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764704" y="889056"/>
            <a:ext cx="4968552" cy="72008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rgbClr val="002060"/>
                </a:solidFill>
                <a:latin typeface="Times New Roman"/>
                <a:cs typeface="Times New Roman"/>
              </a:rPr>
              <a:t>поступающие в бюджет денежные средства</a:t>
            </a:r>
            <a:endParaRPr lang="ru-RU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 bwMode="auto">
          <a:xfrm>
            <a:off x="2204865" y="611560"/>
            <a:ext cx="2088232" cy="432048"/>
          </a:xfrm>
          <a:prstGeom prst="flowChartAlternateProcess">
            <a:avLst/>
          </a:prstGeom>
          <a:solidFill>
            <a:srgbClr val="0099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Доходы бюджета</a:t>
            </a:r>
            <a:endParaRPr lang="ru-RU">
              <a:latin typeface="Times New Roman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764704" y="2110624"/>
            <a:ext cx="4968552" cy="63737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>
                <a:solidFill>
                  <a:srgbClr val="002060"/>
                </a:solidFill>
                <a:latin typeface="Times New Roman"/>
                <a:cs typeface="Times New Roman"/>
              </a:rPr>
              <a:t>выплачиваемые из бюджета денежные средства</a:t>
            </a:r>
            <a:endParaRPr lang="ru-RU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10" name="Блок-схема: альтернативный процесс 9"/>
          <p:cNvSpPr/>
          <p:nvPr/>
        </p:nvSpPr>
        <p:spPr bwMode="auto">
          <a:xfrm>
            <a:off x="2249097" y="1819367"/>
            <a:ext cx="2088232" cy="576064"/>
          </a:xfrm>
          <a:prstGeom prst="flowChartAlternate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Расходы бюджета</a:t>
            </a:r>
            <a:endParaRPr lang="ru-RU">
              <a:latin typeface="Times New Roman"/>
              <a:cs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08936" y="3176816"/>
            <a:ext cx="4968552" cy="576064"/>
          </a:xfrm>
          <a:prstGeom prst="rect">
            <a:avLst/>
          </a:prstGeom>
          <a:solidFill>
            <a:schemeClr val="tx2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1700">
                <a:solidFill>
                  <a:srgbClr val="002060"/>
                </a:solidFill>
                <a:latin typeface="Times New Roman"/>
                <a:cs typeface="Times New Roman"/>
              </a:rPr>
              <a:t>превышение расходов бюджета над его доходами</a:t>
            </a:r>
            <a:endParaRPr lang="ru-RU" sz="17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 bwMode="auto">
          <a:xfrm>
            <a:off x="2233857" y="2888784"/>
            <a:ext cx="2088232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chemeClr val="tx1"/>
                </a:solidFill>
                <a:latin typeface="Times New Roman"/>
                <a:cs typeface="Times New Roman"/>
              </a:rPr>
              <a:t>Дефицит бюджета</a:t>
            </a:r>
            <a:endParaRPr lang="ru-RU">
              <a:solidFill>
                <a:schemeClr val="tx1"/>
              </a:solidFill>
              <a:latin typeface="Times New Roman"/>
              <a:cs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808936" y="4240480"/>
            <a:ext cx="4968552" cy="6088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>
              <a:solidFill>
                <a:srgbClr val="002060"/>
              </a:solidFill>
            </a:endParaRPr>
          </a:p>
          <a:p>
            <a:pPr algn="ctr">
              <a:defRPr/>
            </a:pPr>
            <a:r>
              <a:rPr lang="ru-RU" sz="1700">
                <a:solidFill>
                  <a:srgbClr val="002060"/>
                </a:solidFill>
                <a:latin typeface="Times New Roman"/>
                <a:cs typeface="Times New Roman"/>
              </a:rPr>
              <a:t>превышение доходов бюджета над его расходами</a:t>
            </a:r>
            <a:endParaRPr lang="ru-RU" sz="170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 bwMode="auto">
          <a:xfrm>
            <a:off x="2259009" y="3923928"/>
            <a:ext cx="2088232" cy="576064"/>
          </a:xfrm>
          <a:prstGeom prst="flowChartAlternateProcess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latin typeface="Times New Roman"/>
                <a:cs typeface="Times New Roman"/>
              </a:rPr>
              <a:t>Профицит бюджета</a:t>
            </a:r>
            <a:endParaRPr lang="ru-RU">
              <a:latin typeface="Times New Roman"/>
              <a:cs typeface="Times New Roman"/>
            </a:endParaRPr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256848" y="4921932"/>
            <a:ext cx="5976664" cy="740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sz="1600" b="1">
                <a:solidFill>
                  <a:srgbClr val="002060"/>
                </a:solidFill>
                <a:latin typeface="Times New Roman"/>
                <a:cs typeface="Times New Roman"/>
              </a:rPr>
              <a:t>Межбюджетные трансферты </a:t>
            </a:r>
            <a:r>
              <a:rPr lang="ru-RU" sz="1600">
                <a:solidFill>
                  <a:srgbClr val="002060"/>
                </a:solidFill>
                <a:latin typeface="Times New Roman"/>
                <a:cs typeface="Times New Roman"/>
              </a:rPr>
              <a:t>– </a:t>
            </a:r>
            <a:r>
              <a:rPr lang="ru-RU" sz="160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денежные средства, перечисляемые из одного бюджета бюджетной системы Российской Федерации другому</a:t>
            </a:r>
            <a:endParaRPr lang="ru-RU" sz="160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16632" y="5676295"/>
            <a:ext cx="6552728" cy="3216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>
              <a:defRPr/>
            </a:pPr>
            <a:r>
              <a:rPr lang="ru-RU" sz="1600" b="1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Виды межбюджетных трансфертов</a:t>
            </a:r>
            <a:endParaRPr/>
          </a:p>
          <a:p>
            <a:pPr algn="ctr">
              <a:defRPr/>
            </a:pPr>
            <a:r>
              <a:rPr lang="ru-RU" sz="1600">
                <a:solidFill>
                  <a:srgbClr val="920000"/>
                </a:solidFill>
                <a:latin typeface="Times New Roman"/>
                <a:cs typeface="Times New Roman"/>
              </a:rPr>
              <a:t>----------Дотации</a:t>
            </a:r>
            <a:endParaRPr/>
          </a:p>
          <a:p>
            <a:pPr algn="ctr">
              <a:defRPr/>
            </a:pPr>
            <a:endParaRPr lang="ru-RU" sz="160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ru-RU" sz="160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1600">
                <a:solidFill>
                  <a:srgbClr val="0000FF"/>
                </a:solidFill>
                <a:latin typeface="Times New Roman"/>
                <a:cs typeface="Times New Roman"/>
              </a:rPr>
              <a:t>---------Субсидии</a:t>
            </a:r>
            <a:endParaRPr/>
          </a:p>
          <a:p>
            <a:pPr algn="ctr">
              <a:defRPr/>
            </a:pPr>
            <a:endParaRPr lang="ru-RU" sz="160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ru-RU" sz="160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ru-RU" sz="160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ru-RU" sz="1600">
              <a:solidFill>
                <a:srgbClr val="00206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r>
              <a:rPr lang="ru-RU" sz="1600">
                <a:solidFill>
                  <a:srgbClr val="00B050"/>
                </a:solidFill>
                <a:latin typeface="Times New Roman"/>
                <a:cs typeface="Times New Roman"/>
              </a:rPr>
              <a:t>---------Субвенции</a:t>
            </a:r>
            <a:endParaRPr lang="ru-RU" sz="1600">
              <a:solidFill>
                <a:srgbClr val="00B050"/>
              </a:solidFill>
              <a:latin typeface="Times New Roman"/>
              <a:cs typeface="Times New Roman"/>
            </a:endParaRPr>
          </a:p>
          <a:p>
            <a:pPr algn="ctr">
              <a:defRPr/>
            </a:pPr>
            <a:endParaRPr lang="ru-RU" sz="1600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lvl="0" algn="ctr">
              <a:defRPr/>
            </a:pPr>
            <a:r>
              <a:rPr lang="ru-RU" sz="1600" b="1">
                <a:solidFill>
                  <a:srgbClr val="696464">
                    <a:lumMod val="50000"/>
                  </a:srgbClr>
                </a:solidFill>
                <a:latin typeface="Times New Roman"/>
                <a:cs typeface="Times New Roman"/>
              </a:rPr>
              <a:t>Определение</a:t>
            </a:r>
            <a:endParaRPr lang="ru-RU" sz="1600" b="1">
              <a:solidFill>
                <a:srgbClr val="696464">
                  <a:lumMod val="50000"/>
                </a:srgbClr>
              </a:solidFill>
              <a:latin typeface="Times New Roman"/>
              <a:cs typeface="Times New Roman"/>
            </a:endParaRPr>
          </a:p>
          <a:p>
            <a:pPr lvl="0" algn="ctr">
              <a:defRPr/>
            </a:pPr>
            <a:endParaRPr lang="ru-RU" sz="1600">
              <a:solidFill>
                <a:srgbClr val="696464">
                  <a:lumMod val="50000"/>
                </a:srgbClr>
              </a:solidFill>
              <a:latin typeface="Times New Roman"/>
              <a:cs typeface="Times New Roman"/>
            </a:endParaRPr>
          </a:p>
          <a:p>
            <a:pPr lvl="0" algn="ctr">
              <a:defRPr/>
            </a:pP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Предоставляются </a:t>
            </a: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без определения </a:t>
            </a:r>
            <a:endParaRPr/>
          </a:p>
          <a:p>
            <a:pPr lvl="0" algn="ctr">
              <a:defRPr/>
            </a:pP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конкретной цели их </a:t>
            </a:r>
            <a:endParaRPr/>
          </a:p>
          <a:p>
            <a:pPr algn="ctr">
              <a:defRPr/>
            </a:pP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использования</a:t>
            </a:r>
            <a:endParaRPr/>
          </a:p>
          <a:p>
            <a:pPr algn="ctr">
              <a:defRPr/>
            </a:pP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Предоставляются на условиях долевого </a:t>
            </a: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софинансирования</a:t>
            </a: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расходов других бюджетов</a:t>
            </a:r>
            <a:endParaRPr/>
          </a:p>
          <a:p>
            <a:pPr algn="ctr">
              <a:defRPr/>
            </a:pP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Предоставляются на финансирование «переданных»  другим публично-правовым образованиям полномочий</a:t>
            </a:r>
            <a:endParaRPr lang="ru-RU" sz="1600" i="1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Справедливость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праведливость">
      <a:majorFont>
        <a:latin typeface="Franklin Gothic Book"/>
        <a:ea typeface="Arial"/>
        <a:cs typeface="Arial"/>
      </a:majorFont>
      <a:minorFont>
        <a:latin typeface="Perpetua"/>
        <a:ea typeface="Arial"/>
        <a:cs typeface="Arial"/>
      </a:minorFont>
    </a:fontScheme>
    <a:fmtScheme name="Справедливость">
      <a:fillStyleLst>
        <a:solidFill>
          <a:schemeClr val="phClr"/>
        </a:solidFill>
        <a:blipFill>
          <a:blip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algn="ctr" flip="none" sx="70000" sy="70000" tx="0" ty="0"/>
        </a:blipFill>
        <a:blipFill>
          <a:blip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algn="ctr" flip="none" sx="65000" sy="65000" tx="0" ty="0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algn="tl" flip="none" sx="55000" sy="55000" tx="0" ty="0"/>
        </a:blip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0</TotalTime>
  <Words>0</Words>
  <Application>Р7-Офис/2024.4.1.630</Application>
  <DocSecurity>0</DocSecurity>
  <PresentationFormat>Экран (4:3)</PresentationFormat>
  <Paragraphs>0</Paragraphs>
  <Slides>26</Slides>
  <Notes>26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Manager/>
  <Company>UPRFIN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Борох Оксана Николаевна</dc:creator>
  <cp:keywords/>
  <dc:description/>
  <dc:identifier/>
  <dc:language/>
  <cp:lastModifiedBy>user</cp:lastModifiedBy>
  <cp:revision>1315</cp:revision>
  <dcterms:created xsi:type="dcterms:W3CDTF">2013-12-18T08:51:47Z</dcterms:created>
  <dcterms:modified xsi:type="dcterms:W3CDTF">2025-02-18T05:36:40Z</dcterms:modified>
  <cp:category/>
  <cp:contentStatus/>
  <cp:version/>
</cp:coreProperties>
</file>