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65" r:id="rId1"/>
  </p:sldMasterIdLst>
  <p:notesMasterIdLst>
    <p:notesMasterId r:id="rId28"/>
  </p:notesMasterIdLst>
  <p:sldIdLst>
    <p:sldId id="422" r:id="rId2"/>
    <p:sldId id="257" r:id="rId3"/>
    <p:sldId id="391" r:id="rId4"/>
    <p:sldId id="392" r:id="rId5"/>
    <p:sldId id="393" r:id="rId6"/>
    <p:sldId id="394" r:id="rId7"/>
    <p:sldId id="395" r:id="rId8"/>
    <p:sldId id="423" r:id="rId9"/>
    <p:sldId id="425" r:id="rId10"/>
    <p:sldId id="426" r:id="rId11"/>
    <p:sldId id="396" r:id="rId12"/>
    <p:sldId id="429" r:id="rId13"/>
    <p:sldId id="432" r:id="rId14"/>
    <p:sldId id="448" r:id="rId15"/>
    <p:sldId id="450" r:id="rId16"/>
    <p:sldId id="452" r:id="rId17"/>
    <p:sldId id="325" r:id="rId18"/>
    <p:sldId id="331" r:id="rId19"/>
    <p:sldId id="282" r:id="rId20"/>
    <p:sldId id="406" r:id="rId21"/>
    <p:sldId id="281" r:id="rId22"/>
    <p:sldId id="285" r:id="rId23"/>
    <p:sldId id="459" r:id="rId24"/>
    <p:sldId id="461" r:id="rId25"/>
    <p:sldId id="345" r:id="rId26"/>
    <p:sldId id="446" r:id="rId27"/>
  </p:sldIdLst>
  <p:sldSz cx="6858000" cy="9144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B68C4A58-AF31-493E-927A-AD4E9FE0A210}">
          <p14:sldIdLst>
            <p14:sldId id="422"/>
            <p14:sldId id="257"/>
            <p14:sldId id="391"/>
            <p14:sldId id="392"/>
            <p14:sldId id="393"/>
            <p14:sldId id="394"/>
            <p14:sldId id="395"/>
            <p14:sldId id="423"/>
            <p14:sldId id="425"/>
            <p14:sldId id="426"/>
            <p14:sldId id="396"/>
            <p14:sldId id="429"/>
            <p14:sldId id="432"/>
            <p14:sldId id="397"/>
            <p14:sldId id="398"/>
            <p14:sldId id="411"/>
          </p14:sldIdLst>
        </p14:section>
        <p14:section name="Раздел без заголовка" id="{4719D32C-1FBF-4F13-BCA6-51B8F95981A2}">
          <p14:sldIdLst>
            <p14:sldId id="325"/>
            <p14:sldId id="331"/>
            <p14:sldId id="282"/>
            <p14:sldId id="406"/>
            <p14:sldId id="281"/>
            <p14:sldId id="285"/>
            <p14:sldId id="352"/>
            <p14:sldId id="353"/>
            <p14:sldId id="345"/>
            <p14:sldId id="34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009900"/>
    <a:srgbClr val="33CC33"/>
    <a:srgbClr val="03435D"/>
    <a:srgbClr val="CC99FF"/>
    <a:srgbClr val="CCCCFF"/>
    <a:srgbClr val="CCFF99"/>
    <a:srgbClr val="CCFF66"/>
    <a:srgbClr val="99FF33"/>
    <a:srgbClr val="FFFF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342" autoAdjust="0"/>
    <p:restoredTop sz="95683" autoAdjust="0"/>
  </p:normalViewPr>
  <p:slideViewPr>
    <p:cSldViewPr>
      <p:cViewPr>
        <p:scale>
          <a:sx n="50" d="100"/>
          <a:sy n="50" d="100"/>
        </p:scale>
        <p:origin x="-2004" y="-89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9" y="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/>
          <a:lstStyle>
            <a:lvl1pPr algn="r">
              <a:defRPr sz="1200"/>
            </a:lvl1pPr>
          </a:lstStyle>
          <a:p>
            <a:fld id="{7052821B-354E-4A8D-BB6F-7B2E73A81B33}" type="datetimeFigureOut">
              <a:rPr lang="ru-RU" smtClean="0"/>
              <a:pPr/>
              <a:t>02.05.2023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001838" y="744538"/>
            <a:ext cx="2794000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68" tIns="45733" rIns="91468" bIns="45733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9"/>
            <a:ext cx="5438140" cy="4467702"/>
          </a:xfrm>
          <a:prstGeom prst="rect">
            <a:avLst/>
          </a:prstGeom>
        </p:spPr>
        <p:txBody>
          <a:bodyPr vert="horz" lIns="91468" tIns="45733" rIns="91468" bIns="45733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4" y="943009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9" y="943009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 anchor="b"/>
          <a:lstStyle>
            <a:lvl1pPr algn="r">
              <a:defRPr sz="1200"/>
            </a:lvl1pPr>
          </a:lstStyle>
          <a:p>
            <a:fld id="{CE473E03-14A9-44D1-9B9D-9662B3FA388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22845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48986" y="93012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71550" y="4267200"/>
            <a:ext cx="4800600" cy="21336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0D7A9B-C2B5-4E7E-88E4-C3F462F820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CE3070A-A4B9-4592-81A4-6CB557D9640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204" y="1932413"/>
            <a:ext cx="6766153" cy="203646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7204" y="1862296"/>
            <a:ext cx="6766153" cy="160773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7204" y="3968865"/>
            <a:ext cx="6766153" cy="1473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42900" y="2007911"/>
            <a:ext cx="6172200" cy="1960033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EE5117-D199-490A-9E55-B9A3CDCE59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B3F0EE-70F9-46A3-BE33-560BD7303A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91"/>
            <a:ext cx="150876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66187"/>
            <a:ext cx="417195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DDA559-53F6-4EA3-8CAC-029F01AB432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1CA634-5A00-4306-9CCA-CE7AE6E5518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8005FB-B322-4689-90BD-A915166FEB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D982A1-3191-4BA1-8556-046F3784029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85800" y="1930400"/>
            <a:ext cx="582930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48986" y="93012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1270003"/>
            <a:ext cx="5829300" cy="1816100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397252"/>
            <a:ext cx="5829300" cy="1784349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8C44FA-C9C2-456C-90FB-F040F0C4BC9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0077" y="8229600"/>
            <a:ext cx="3000375" cy="60960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2060" y="3169107"/>
            <a:ext cx="6760136" cy="12192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51861" y="3121975"/>
            <a:ext cx="6760336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1231" y="3291840"/>
            <a:ext cx="6760966" cy="6096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9728" y="8278368"/>
            <a:ext cx="342900" cy="609600"/>
          </a:xfrm>
        </p:spPr>
        <p:txBody>
          <a:bodyPr/>
          <a:lstStyle/>
          <a:p>
            <a:pPr>
              <a:defRPr/>
            </a:pPr>
            <a:fld id="{FBCD3284-3D87-43CB-BF5F-945146B1C6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6FF265-B957-406D-8EB0-EF5ED86D446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6C7FF4-6995-4871-A8D3-B9645AEC39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85800" y="1930400"/>
            <a:ext cx="281178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3700463" y="1930400"/>
            <a:ext cx="281178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7"/>
            <a:ext cx="5829300" cy="1524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1930400"/>
            <a:ext cx="2800350" cy="1016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714750" y="1930400"/>
            <a:ext cx="2800350" cy="1016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FEFDE5-891F-408E-BAD3-942BB77CF9E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9035BF-9A02-4774-8FD8-A1BB34DAF2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685800" y="2997200"/>
            <a:ext cx="2800350" cy="51816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3714750" y="2997200"/>
            <a:ext cx="2800350" cy="51816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95B1C6-3796-4E7C-88EC-265652522D1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1ABA3E-3EFC-42AD-8513-4479F43C65F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77309F-25A1-4299-B091-E46B29FE8AB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38AAC-5DDA-4AC7-9E5A-D7E01DDB08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48007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7"/>
            <a:ext cx="5829300" cy="1524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2133600"/>
            <a:ext cx="1428750" cy="59944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BA19B9-7B40-460B-814B-1A0C1611C18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5A67A9-5A0A-473B-B99B-292C8E93BA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228850" y="2133600"/>
            <a:ext cx="4286250" cy="59944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34067"/>
            <a:ext cx="5486400" cy="696384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5800" y="7261100"/>
            <a:ext cx="5486400" cy="9144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E499EE-92C9-43C8-A012-D3B55C4662F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685800" y="8229600"/>
            <a:ext cx="2914650" cy="60960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" y="8278368"/>
            <a:ext cx="342900" cy="609600"/>
          </a:xfrm>
        </p:spPr>
        <p:txBody>
          <a:bodyPr/>
          <a:lstStyle/>
          <a:p>
            <a:pPr>
              <a:defRPr/>
            </a:pPr>
            <a:fld id="{39D6D60B-CABA-448F-B78B-9A307CC6DA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51230" y="6244740"/>
            <a:ext cx="6755130" cy="12192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51384" y="6200641"/>
            <a:ext cx="6754979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51383" y="6364299"/>
            <a:ext cx="6754978" cy="650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233" y="88902"/>
            <a:ext cx="6751405" cy="6108700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48007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85800" y="366184"/>
            <a:ext cx="5829300" cy="1524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85800" y="1930400"/>
            <a:ext cx="5829300" cy="6096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629152" y="8255000"/>
            <a:ext cx="1857375" cy="63500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B7D9DC7-EE8A-4085-9837-C0354944D88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02.05.2023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85800" y="8229600"/>
            <a:ext cx="2971800" cy="6096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9728" y="8280400"/>
            <a:ext cx="342900" cy="6096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01534F1D-893E-4071-8864-1738833357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6" r:id="rId1"/>
    <p:sldLayoutId id="2147484267" r:id="rId2"/>
    <p:sldLayoutId id="2147484268" r:id="rId3"/>
    <p:sldLayoutId id="2147484269" r:id="rId4"/>
    <p:sldLayoutId id="2147484270" r:id="rId5"/>
    <p:sldLayoutId id="2147484271" r:id="rId6"/>
    <p:sldLayoutId id="2147484272" r:id="rId7"/>
    <p:sldLayoutId id="2147484273" r:id="rId8"/>
    <p:sldLayoutId id="2147484274" r:id="rId9"/>
    <p:sldLayoutId id="2147484275" r:id="rId10"/>
    <p:sldLayoutId id="2147484276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0" y="107504"/>
            <a:ext cx="6858000" cy="8928992"/>
          </a:xfrm>
          <a:gradFill flip="none" rotWithShape="1">
            <a:gsLst>
              <a:gs pos="0">
                <a:srgbClr val="336600"/>
              </a:gs>
              <a:gs pos="99218">
                <a:srgbClr val="336600"/>
              </a:gs>
              <a:gs pos="98437">
                <a:srgbClr val="F6BEB7"/>
              </a:gs>
              <a:gs pos="96875">
                <a:srgbClr val="F3BDB4"/>
              </a:gs>
              <a:gs pos="93750">
                <a:srgbClr val="EDBAAE"/>
              </a:gs>
              <a:gs pos="87500">
                <a:srgbClr val="E1B4A2"/>
              </a:gs>
              <a:gs pos="75000">
                <a:srgbClr val="C8A98B"/>
              </a:gs>
              <a:gs pos="50000">
                <a:srgbClr val="96935D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БЮДЖЕТ ДЛЯ ГРАЖДАН</a:t>
            </a:r>
          </a:p>
          <a:p>
            <a:pPr marL="0" indent="0" algn="ctr"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 ИСПОЛНЕНИИ БЮДЖЕТА</a:t>
            </a:r>
          </a:p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НОВОРЕЧЕНСКОГО СЕЛЬСКОГО ПОСЕЛЕНИЯ ЗА 2022 ГОД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НОВОРЕЧЕНСКОЕ СЕЛЬСКОЕ ПОСЕЛЕНИЕ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9722" y="323528"/>
            <a:ext cx="1351366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9293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8"/>
            <a:ext cx="5829300" cy="679541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БЫВАЮТ БЮДЖЕТЫ</a:t>
            </a:r>
            <a:endParaRPr lang="ru-RU" sz="3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6632" y="1763688"/>
            <a:ext cx="1944216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БЮДЖЕТЫ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53136" y="1763688"/>
            <a:ext cx="2016224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БЮДЖЕТЫ ОРГАНИЗАЦИЙ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204866" y="1763688"/>
            <a:ext cx="2232248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БЮДЖЕТЫ ПУБЛИЧНО-ПРАВОВЫХ ОБРАЗОВАНИЙ</a:t>
            </a:r>
            <a:r>
              <a:rPr lang="ru-RU" dirty="0" smtClean="0"/>
              <a:t>:</a:t>
            </a:r>
            <a:endParaRPr lang="ru-RU" dirty="0"/>
          </a:p>
        </p:txBody>
      </p:sp>
      <p:cxnSp>
        <p:nvCxnSpPr>
          <p:cNvPr id="14" name="Прямая соединительная линия 13"/>
          <p:cNvCxnSpPr>
            <a:stCxn id="2" idx="2"/>
          </p:cNvCxnSpPr>
          <p:nvPr/>
        </p:nvCxnSpPr>
        <p:spPr>
          <a:xfrm flipH="1">
            <a:off x="3284985" y="1043608"/>
            <a:ext cx="3154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268760" y="1043608"/>
            <a:ext cx="41044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1268760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5373216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3284984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3320988" y="3779912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3320988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3442723" y="4355976"/>
            <a:ext cx="22185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H="1">
            <a:off x="1412776" y="4355976"/>
            <a:ext cx="19082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3320994" y="4355976"/>
            <a:ext cx="12172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1412776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5661248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Прямоугольник 58"/>
          <p:cNvSpPr/>
          <p:nvPr/>
        </p:nvSpPr>
        <p:spPr>
          <a:xfrm>
            <a:off x="116632" y="4752022"/>
            <a:ext cx="1944216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Российской Федерации (федеральный бюджет, бюджеты государственных внебюджетных фондов Российской Федерации)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2366883" y="4752022"/>
            <a:ext cx="1926214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Субъектов Российской Федерации (региональные бюджеты, бюджеты территориальных фондов обязательного медицинского страхования)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4653138" y="4752022"/>
            <a:ext cx="1872208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Муниципальных образований (местные бюджеты)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490" y="3077344"/>
            <a:ext cx="1724509" cy="1405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174" y="3077353"/>
            <a:ext cx="1772148" cy="1278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5226" y="3077353"/>
            <a:ext cx="2145432" cy="1405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65327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2918" y="928663"/>
            <a:ext cx="5715040" cy="1000132"/>
          </a:xfrm>
          <a:prstGeom prst="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Куда зачисляются налоги, непосредственно уплачиваемые гражданами Российской Федерации?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482" y="2285987"/>
            <a:ext cx="1643074" cy="1285884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Транспорт</a:t>
            </a:r>
          </a:p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налог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00306" y="2285987"/>
            <a:ext cx="1714512" cy="128588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Налог на имущество физических лиц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429134" y="2285987"/>
            <a:ext cx="1643074" cy="1285884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Земельный налог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42918" y="4136703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28605" y="5786453"/>
            <a:ext cx="2428892" cy="9286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 субъекта Российской Федерации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643182" y="4143372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4572008" y="4143372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643314" y="5643571"/>
            <a:ext cx="2143140" cy="12858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Бюджеты городского и сельских поселений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4143382" y="5148065"/>
            <a:ext cx="285752" cy="4955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572008" y="5004049"/>
            <a:ext cx="0" cy="6395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1393017" y="5395819"/>
            <a:ext cx="0" cy="3906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633" y="364067"/>
            <a:ext cx="6624736" cy="1524000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задачи налоговой, бюджетной и долговой политики  на  2022 год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04664" y="1979712"/>
            <a:ext cx="5976664" cy="6552728"/>
          </a:xfrm>
          <a:solidFill>
            <a:srgbClr val="0099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Реализация майских Указов Президента Российской Федерации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Наращивание налогового потенциала и стимулирование инвестиционной активности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Совершенствование методов налогового администрирования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Усиление межведомственного взаимодействия органов исполнительной власти по мобилизации имеющихся резервов и повышению собираемости платежей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Формирование гибкой и комплексной системы управления бюджетными расходами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Сохранение достигнутых в 2022 году индикаторов повышения оплаты труда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Повышение эффективности предоставления мер социальной поддержки с учетом критериев адресности и нуждаемости ее получателей</a:t>
            </a:r>
          </a:p>
          <a:p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618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71" y="571475"/>
            <a:ext cx="54776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Palatino Linotype" pitchFamily="18" charset="0"/>
                <a:cs typeface="Times New Roman" pitchFamily="18" charset="0"/>
              </a:rPr>
              <a:t>Бюджетный процесс – ежегодное формирование и исполнение бюджета</a:t>
            </a:r>
            <a:endParaRPr lang="ru-RU" sz="2400" b="1" i="1" dirty="0">
              <a:solidFill>
                <a:srgbClr val="002060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90176" y="1497340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66968" y="2560764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66682" y="3611896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20688" y="4764024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782706" y="5916152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944724" y="7068280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13376" y="3541206"/>
            <a:ext cx="5308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Утверждение бюджета очередного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71664" y="4623214"/>
            <a:ext cx="56407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Исполнение бюджета в текущем году (органы исполнительной власти; местная администрация, финансовые органы)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53890" y="5724138"/>
            <a:ext cx="5604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Формирование отчета об исполнении бюджета предыдущего года (органы исполнительной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12812" y="6876258"/>
            <a:ext cx="52451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Утверждение отчета об исполнении бюджета предыдущего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6386" y="1403649"/>
            <a:ext cx="55910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Составление проекта бюджета очередного года (органы исполнительной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43100" y="2463445"/>
            <a:ext cx="55628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Рассмотрение проекта бюджета очередного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Выгнутая вправо стрелка 26"/>
          <p:cNvSpPr/>
          <p:nvPr/>
        </p:nvSpPr>
        <p:spPr>
          <a:xfrm rot="10490363">
            <a:off x="272264" y="1837801"/>
            <a:ext cx="518265" cy="6044467"/>
          </a:xfrm>
          <a:prstGeom prst="curvedLeftArrow">
            <a:avLst>
              <a:gd name="adj1" fmla="val 30195"/>
              <a:gd name="adj2" fmla="val 50000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A04DA3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818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736" y="571473"/>
            <a:ext cx="4286280" cy="78581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Доходы бюджета </a:t>
            </a:r>
          </a:p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Новореченского сельского поселения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737997073"/>
              </p:ext>
            </p:extLst>
          </p:nvPr>
        </p:nvGraphicFramePr>
        <p:xfrm>
          <a:off x="332656" y="1785918"/>
          <a:ext cx="6311054" cy="64294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63235"/>
                <a:gridCol w="1276886"/>
                <a:gridCol w="1685049"/>
                <a:gridCol w="1285884"/>
              </a:tblGrid>
              <a:tr h="883522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2022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2022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году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% исполнения</a:t>
                      </a:r>
                    </a:p>
                    <a:p>
                      <a:pPr algn="ctr"/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79272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862251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Собственные налоговые и неналоговые доходы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1061</a:t>
                      </a: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1087,7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102,5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1786547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5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поступления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4129,2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4042,2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1517828"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  <a:endParaRPr lang="ru-RU" sz="15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5190,2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5129,9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98,8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715018" y="928663"/>
            <a:ext cx="785818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85794" y="285720"/>
            <a:ext cx="5429288" cy="92869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Поступление доходов в  бюджет </a:t>
            </a:r>
          </a:p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Новореченского сельского поселения за 2022 год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21123437"/>
              </p:ext>
            </p:extLst>
          </p:nvPr>
        </p:nvGraphicFramePr>
        <p:xfrm>
          <a:off x="285729" y="1336913"/>
          <a:ext cx="6215105" cy="7459813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56261"/>
                <a:gridCol w="1415638"/>
                <a:gridCol w="1628494"/>
                <a:gridCol w="1014712"/>
              </a:tblGrid>
              <a:tr h="824210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2022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в 2022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году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39381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714174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Собственные налоговые и неналоговые доходы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1061</a:t>
                      </a: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1087,7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102,5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290898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484829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доходы  физических лиц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29,8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93,1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484829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Единый</a:t>
                      </a:r>
                      <a:r>
                        <a:rPr lang="ru-RU" sz="12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сельскохозяйственный налог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75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76,2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101,6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484829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 физических лиц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375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386,4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066625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Земельный налог с организаций,  обладающих земельным участком, расположенным в границах сельских поселений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101,4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35752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Земельный налог с физических лиц,  обладающих земельным участком, расположенным в границах сельских поселений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271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285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105,2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517151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сдачи в аренду имущества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895364"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Доходы, получаемые в виде арендной платы за земли,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178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179,3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100,7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715018" y="928663"/>
            <a:ext cx="785818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21123437"/>
              </p:ext>
            </p:extLst>
          </p:nvPr>
        </p:nvGraphicFramePr>
        <p:xfrm>
          <a:off x="357165" y="634861"/>
          <a:ext cx="6072231" cy="591169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563818"/>
                <a:gridCol w="1079511"/>
                <a:gridCol w="1214451"/>
                <a:gridCol w="1214451"/>
              </a:tblGrid>
              <a:tr h="926210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2022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в 2022 году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81381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494994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200" b="1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перечисления из бюджетов других уровней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4129,2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4042,2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1053337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 бюджетам</a:t>
                      </a:r>
                      <a:r>
                        <a:rPr lang="ru-RU" sz="12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сельских поселений  на выравнивание </a:t>
                      </a:r>
                    </a:p>
                    <a:p>
                      <a:pPr algn="ctr"/>
                      <a:r>
                        <a:rPr lang="ru-RU" sz="12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уровня бюджетной обеспеченности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2326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2239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96,3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525523"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Субвенции бюджетам сельских поселений на осуществление полномочий по первичному воинскому учету на территориях, где отсутствуют военные комиссариаты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99,4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99,4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100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544829"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Прочие субсидии бюджетам  сельских поселений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1703,8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1703,8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100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840339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Times New Roman" pitchFamily="18" charset="0"/>
                        </a:rPr>
                        <a:t>Итого доходов: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+mn-lt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+mn-lt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+mn-lt"/>
                          <a:cs typeface="Times New Roman" pitchFamily="18" charset="0"/>
                        </a:rPr>
                        <a:t>5190,2</a:t>
                      </a:r>
                      <a:endParaRPr lang="ru-RU" sz="14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+mn-lt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+mn-lt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+mn-lt"/>
                          <a:cs typeface="Times New Roman" pitchFamily="18" charset="0"/>
                        </a:rPr>
                        <a:t>5129,9</a:t>
                      </a:r>
                      <a:endParaRPr lang="ru-RU" sz="14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+mn-lt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+mn-lt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+mn-lt"/>
                          <a:cs typeface="Times New Roman" pitchFamily="18" charset="0"/>
                        </a:rPr>
                        <a:t>98,83</a:t>
                      </a:r>
                      <a:endParaRPr lang="ru-RU" sz="14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0" name="Содержимое 2"/>
          <p:cNvSpPr>
            <a:spLocks noGrp="1"/>
          </p:cNvSpPr>
          <p:nvPr>
            <p:ph sz="quarter" idx="1"/>
          </p:nvPr>
        </p:nvSpPr>
        <p:spPr>
          <a:xfrm>
            <a:off x="342900" y="347533"/>
            <a:ext cx="6172200" cy="2712299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Бюджет и основные  подходы его формирования по расходам на 2022 годы</a:t>
            </a:r>
          </a:p>
          <a:p>
            <a:pPr algn="ctr">
              <a:buFont typeface="Arial" charset="0"/>
              <a:buNone/>
            </a:pPr>
            <a:endParaRPr lang="ru-RU" sz="32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dirty="0" smtClean="0"/>
          </a:p>
        </p:txBody>
      </p:sp>
    </p:spTree>
    <p:extLst>
      <p:ext uri="{BB962C8B-B14F-4D97-AF65-F5344CB8AC3E}">
        <p14:creationId xmlns="" xmlns:p14="http://schemas.microsoft.com/office/powerpoint/2010/main" val="27302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0648" y="827584"/>
            <a:ext cx="6372708" cy="754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sz="2200" dirty="0">
                <a:latin typeface="Times New Roman"/>
                <a:ea typeface="Times New Roman"/>
              </a:rPr>
              <a:t>В основу бюджетной политики </a:t>
            </a:r>
            <a:r>
              <a:rPr lang="ru-RU" sz="2200" dirty="0" smtClean="0">
                <a:latin typeface="Times New Roman"/>
                <a:ea typeface="Times New Roman"/>
              </a:rPr>
              <a:t>за 2022 - 2024 годы  </a:t>
            </a:r>
            <a:r>
              <a:rPr lang="ru-RU" sz="2200" dirty="0">
                <a:latin typeface="Times New Roman"/>
                <a:ea typeface="Times New Roman"/>
              </a:rPr>
              <a:t>положены стратегические цели развития </a:t>
            </a:r>
            <a:r>
              <a:rPr lang="ru-RU" sz="2200" dirty="0" smtClean="0">
                <a:latin typeface="Times New Roman"/>
                <a:ea typeface="Times New Roman"/>
              </a:rPr>
              <a:t>сельского поселения, </a:t>
            </a:r>
            <a:r>
              <a:rPr lang="ru-RU" sz="2200" dirty="0">
                <a:latin typeface="Times New Roman"/>
                <a:ea typeface="Times New Roman"/>
              </a:rPr>
              <a:t>сформулированные в соответствии с основными положениями Бюджетного послания Президента Российской Федерации «О бюджетной политике в </a:t>
            </a:r>
            <a:r>
              <a:rPr lang="ru-RU" sz="2200" dirty="0" smtClean="0">
                <a:latin typeface="Times New Roman"/>
                <a:ea typeface="Times New Roman"/>
              </a:rPr>
              <a:t>2015-2017 </a:t>
            </a:r>
            <a:r>
              <a:rPr lang="ru-RU" sz="2200" dirty="0">
                <a:latin typeface="Times New Roman"/>
                <a:ea typeface="Times New Roman"/>
              </a:rPr>
              <a:t>годах», указами Президента Российской Федерации от 7 мая 2012 года, на основе прогноза социально-экономического развития Белгородской области на </a:t>
            </a:r>
            <a:r>
              <a:rPr lang="ru-RU" sz="2200" dirty="0" smtClean="0">
                <a:latin typeface="Times New Roman"/>
                <a:ea typeface="Times New Roman"/>
              </a:rPr>
              <a:t>2022 -2024 годы </a:t>
            </a:r>
            <a:r>
              <a:rPr lang="ru-RU" sz="2200" dirty="0">
                <a:latin typeface="Times New Roman"/>
                <a:ea typeface="Times New Roman"/>
              </a:rPr>
              <a:t>основные задачи которой направлены на долгосрочную сбалансированность и устойчивость бюджетной системы,  решение проблем повышения эффективности и конкурентоспособности экономики </a:t>
            </a:r>
            <a:r>
              <a:rPr lang="ru-RU" sz="2200" dirty="0" smtClean="0">
                <a:latin typeface="Times New Roman"/>
                <a:ea typeface="Times New Roman"/>
              </a:rPr>
              <a:t>района, </a:t>
            </a:r>
            <a:r>
              <a:rPr lang="ru-RU" sz="2200" dirty="0">
                <a:latin typeface="Times New Roman"/>
                <a:ea typeface="Times New Roman"/>
              </a:rPr>
              <a:t>достижение конкретных результатов, улучшение условий жизни человека,  адресное решение  социальных проблем,  повышение качества государственных и муниципальных услуг, улучшение инвестиционного климата, обеспечение долгосрочного устойчивого и инновационного развития</a:t>
            </a:r>
            <a:r>
              <a:rPr lang="ru-RU" sz="2200" dirty="0" smtClean="0">
                <a:latin typeface="Times New Roman"/>
                <a:ea typeface="Times New Roman"/>
              </a:rPr>
              <a:t>.</a:t>
            </a:r>
          </a:p>
          <a:p>
            <a:pPr indent="449580" algn="just">
              <a:spcAft>
                <a:spcPts val="0"/>
              </a:spcAft>
            </a:pPr>
            <a:endParaRPr lang="ru-RU" sz="22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3722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646" y="251521"/>
            <a:ext cx="6172200" cy="1248139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Palatino Linotype" pitchFamily="18" charset="0"/>
                <a:cs typeface="Times New Roman" pitchFamily="18" charset="0"/>
              </a:rPr>
              <a:t>Из какого бюджета происходит финансирование</a:t>
            </a:r>
            <a:endParaRPr lang="ru-RU" sz="2800" b="1" i="1" dirty="0">
              <a:solidFill>
                <a:schemeClr val="tx1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639623676"/>
              </p:ext>
            </p:extLst>
          </p:nvPr>
        </p:nvGraphicFramePr>
        <p:xfrm>
          <a:off x="260648" y="1619676"/>
          <a:ext cx="6246693" cy="7396334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4658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Финансирование (БЮДЖЕТ)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Внебюджетные фонды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0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федеральный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областной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обязательного медицинского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116687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 деятельность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77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экономика, в том числе: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общеэкономические вопросы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 smtClean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сельское хозяйство и рыболовство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29819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транспорт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56877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19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дорожное </a:t>
                      </a:r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хозяйство ( дорожные </a:t>
                      </a: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фонды</a:t>
                      </a:r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73988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31691" y="160338"/>
            <a:ext cx="6048672" cy="895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solidFill>
                  <a:srgbClr val="F14124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ПОНЯТИЯ И ТЕРМИНЫ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Администратор доходов бюджета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государственный орган, орган местного самоуправления, орган управления государственным внебюджетным фондом, которые: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осуществляют начисление, учет и контроль за правильностью начисления платежей, за своевременностью поступления платежей, которые являются доходами бюджетов;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взыскивают образовавшуюся задолженность.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Например, администрированием налогов занимаются налоговые органы.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endParaRPr lang="ru-RU" sz="2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Администратор источников финансирования дефицита бюджета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 государственной власти, орган местного самоуправления, имеющие право осуществлять операции с источниками финансирования дефицита бюджета. </a:t>
            </a:r>
            <a:endParaRPr lang="ru-RU" sz="2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AutoShape 4" descr="https://present5.com/presentforday2/20170215/obschaya_chast_2_images/obschaya_chast_2_31.jpg"/>
          <p:cNvSpPr>
            <a:spLocks noChangeAspect="1" noChangeArrowheads="1"/>
          </p:cNvSpPr>
          <p:nvPr/>
        </p:nvSpPr>
        <p:spPr bwMode="auto">
          <a:xfrm>
            <a:off x="155575" y="-14446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736" y="4635438"/>
            <a:ext cx="4824536" cy="2427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79916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62384522"/>
              </p:ext>
            </p:extLst>
          </p:nvPr>
        </p:nvGraphicFramePr>
        <p:xfrm>
          <a:off x="332656" y="2267744"/>
          <a:ext cx="6246693" cy="6716022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877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456244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178534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и муниципального долга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45632946"/>
              </p:ext>
            </p:extLst>
          </p:nvPr>
        </p:nvGraphicFramePr>
        <p:xfrm>
          <a:off x="332656" y="395537"/>
          <a:ext cx="6246693" cy="1846066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4658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Финансирование (БЮДЖЕТ)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Внебюджетные фонды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0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федеральный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областной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обязательного медицинского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2646" y="347533"/>
            <a:ext cx="6480720" cy="384043"/>
          </a:xfrm>
          <a:prstGeom prst="rect">
            <a:avLst/>
          </a:prstGeom>
          <a:solidFill>
            <a:srgbClr val="99FFCC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классифицируются расходы бюджета?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4664" y="1691680"/>
            <a:ext cx="6220072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выплачиваемые из бюджета денежные средства.</a:t>
            </a:r>
          </a:p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расходов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осуществляется в соответствии с расходными обязательствами, обусловленными установленным законодательством разграничением полномочий, исполнение которых должно происходить в очередном финансовом году за счет средств соответствующих бюджетов. </a:t>
            </a:r>
          </a:p>
          <a:p>
            <a:pPr algn="just"/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Принципы формирования расходов бюджета: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разделам;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ведомствам;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муниципальным программам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5120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4664" y="635567"/>
            <a:ext cx="6048672" cy="830997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Проект  бюджета Новореченского сельского поселения  сформирован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программной классификации расходов на основе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утвержденного постановления </a:t>
            </a:r>
            <a:r>
              <a:rPr lang="ru-RU" sz="1600" dirty="0" smtClean="0"/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6056" y="2459765"/>
            <a:ext cx="59946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Зачем формировать и исполнять бюджет по программам?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42646" y="3899925"/>
            <a:ext cx="756084" cy="1219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22766" y="3558469"/>
            <a:ext cx="1134126" cy="38404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322765" y="4309366"/>
            <a:ext cx="1134126" cy="41606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322774" y="5052056"/>
            <a:ext cx="1134125" cy="41298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2794784" y="347614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3321239" y="347651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3807042" y="347651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3807042" y="4212587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Блок-схема: узел 20"/>
          <p:cNvSpPr/>
          <p:nvPr/>
        </p:nvSpPr>
        <p:spPr>
          <a:xfrm>
            <a:off x="3332259" y="4200867"/>
            <a:ext cx="331882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Блок-схема: узел 21"/>
          <p:cNvSpPr/>
          <p:nvPr/>
        </p:nvSpPr>
        <p:spPr>
          <a:xfrm>
            <a:off x="2780928" y="4204725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Блок-схема: узел 23"/>
          <p:cNvSpPr/>
          <p:nvPr/>
        </p:nvSpPr>
        <p:spPr>
          <a:xfrm>
            <a:off x="3321239" y="5005135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Блок-схема: узел 24"/>
          <p:cNvSpPr/>
          <p:nvPr/>
        </p:nvSpPr>
        <p:spPr>
          <a:xfrm>
            <a:off x="2780935" y="5033699"/>
            <a:ext cx="356755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Блок-схема: процесс 25"/>
          <p:cNvSpPr/>
          <p:nvPr/>
        </p:nvSpPr>
        <p:spPr>
          <a:xfrm>
            <a:off x="4725144" y="4086128"/>
            <a:ext cx="1674186" cy="919017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Показатели эффективности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Блок-схема: узел 26"/>
          <p:cNvSpPr/>
          <p:nvPr/>
        </p:nvSpPr>
        <p:spPr>
          <a:xfrm>
            <a:off x="3802618" y="5005135"/>
            <a:ext cx="342900" cy="598496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>
            <a:stCxn id="9" idx="6"/>
          </p:cNvCxnSpPr>
          <p:nvPr/>
        </p:nvCxnSpPr>
        <p:spPr>
          <a:xfrm>
            <a:off x="998732" y="4509535"/>
            <a:ext cx="310635" cy="786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2456899" y="3739785"/>
            <a:ext cx="32403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7" idx="6"/>
            <a:endCxn id="18" idx="2"/>
          </p:cNvCxnSpPr>
          <p:nvPr/>
        </p:nvCxnSpPr>
        <p:spPr>
          <a:xfrm>
            <a:off x="3137684" y="3780960"/>
            <a:ext cx="183555" cy="3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18" idx="6"/>
            <a:endCxn id="19" idx="2"/>
          </p:cNvCxnSpPr>
          <p:nvPr/>
        </p:nvCxnSpPr>
        <p:spPr>
          <a:xfrm>
            <a:off x="3664138" y="3781319"/>
            <a:ext cx="14290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22" idx="2"/>
          </p:cNvCxnSpPr>
          <p:nvPr/>
        </p:nvCxnSpPr>
        <p:spPr>
          <a:xfrm flipV="1">
            <a:off x="2456892" y="4509525"/>
            <a:ext cx="324036" cy="78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22" idx="6"/>
            <a:endCxn id="21" idx="2"/>
          </p:cNvCxnSpPr>
          <p:nvPr/>
        </p:nvCxnSpPr>
        <p:spPr>
          <a:xfrm flipV="1">
            <a:off x="3123835" y="4505669"/>
            <a:ext cx="208429" cy="38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21" idx="6"/>
            <a:endCxn id="20" idx="2"/>
          </p:cNvCxnSpPr>
          <p:nvPr/>
        </p:nvCxnSpPr>
        <p:spPr>
          <a:xfrm>
            <a:off x="3664138" y="4505667"/>
            <a:ext cx="142904" cy="1172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2456899" y="5250681"/>
            <a:ext cx="32403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24" idx="6"/>
            <a:endCxn id="27" idx="2"/>
          </p:cNvCxnSpPr>
          <p:nvPr/>
        </p:nvCxnSpPr>
        <p:spPr>
          <a:xfrm flipV="1">
            <a:off x="3664139" y="5304383"/>
            <a:ext cx="138480" cy="555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1102319" y="3678566"/>
            <a:ext cx="0" cy="165994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Правая фигурная скобка 80"/>
          <p:cNvSpPr/>
          <p:nvPr/>
        </p:nvSpPr>
        <p:spPr>
          <a:xfrm>
            <a:off x="4401108" y="3558467"/>
            <a:ext cx="170592" cy="1906568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82" name="Прямая со стрелкой 81"/>
          <p:cNvCxnSpPr/>
          <p:nvPr/>
        </p:nvCxnSpPr>
        <p:spPr>
          <a:xfrm flipV="1">
            <a:off x="1102325" y="5329140"/>
            <a:ext cx="188063" cy="93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 стрелкой 82"/>
          <p:cNvCxnSpPr/>
          <p:nvPr/>
        </p:nvCxnSpPr>
        <p:spPr>
          <a:xfrm>
            <a:off x="1102325" y="3678556"/>
            <a:ext cx="188063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32656" y="6012170"/>
            <a:ext cx="6120680" cy="255454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indent="4572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Преимуществом программного бюджета является распределение расходов не по ведомственному принципу, а по программам. Муниципальная программа имеет цель, задачи и показатели эффективности, которые отражают степень их достижения (решения), то есть действия и бюджетные средства направлены на достижение заданного результата.</a:t>
            </a:r>
          </a:p>
          <a:p>
            <a:pPr indent="457200"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 этом значение показателей является индикатором по данному направлению деятельности и сигнализирует о плохом или хорошем результате, необходимости принятия новых решений.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5" name="Прямая со стрелкой 104"/>
          <p:cNvCxnSpPr/>
          <p:nvPr/>
        </p:nvCxnSpPr>
        <p:spPr>
          <a:xfrm flipV="1">
            <a:off x="3112817" y="5317849"/>
            <a:ext cx="208429" cy="38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25217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12620250"/>
              </p:ext>
            </p:extLst>
          </p:nvPr>
        </p:nvGraphicFramePr>
        <p:xfrm>
          <a:off x="142852" y="1500166"/>
          <a:ext cx="6500860" cy="5730386"/>
        </p:xfrm>
        <a:graphic>
          <a:graphicData uri="http://schemas.openxmlformats.org/drawingml/2006/table">
            <a:tbl>
              <a:tblPr>
                <a:effectLst/>
                <a:tableStyleId>{284E427A-3D55-4303-BF80-6455036E1DE7}</a:tableStyleId>
              </a:tblPr>
              <a:tblGrid>
                <a:gridCol w="2322525"/>
                <a:gridCol w="1539386"/>
                <a:gridCol w="1457841"/>
                <a:gridCol w="1181108"/>
              </a:tblGrid>
              <a:tr h="131349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400" b="1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2022</a:t>
                      </a:r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2022 </a:t>
                      </a:r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r>
                        <a:rPr lang="ru-RU" sz="1400" b="1" i="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исполнения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42376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4852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5243,2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5174,7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98,7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27838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10648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1947,0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1942,3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92869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137266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3196,8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3133,0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98,0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4664" y="323535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бюджета Новореченского сельского поселения по разделам за 2022 год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77272" y="1043608"/>
            <a:ext cx="8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>
                <a:solidFill>
                  <a:schemeClr val="bg1"/>
                </a:solidFill>
              </a:rPr>
              <a:t>(тыс. рублей)</a:t>
            </a:r>
            <a:endParaRPr lang="ru-RU" sz="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137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12620250"/>
              </p:ext>
            </p:extLst>
          </p:nvPr>
        </p:nvGraphicFramePr>
        <p:xfrm>
          <a:off x="142852" y="1500166"/>
          <a:ext cx="6500860" cy="5889308"/>
        </p:xfrm>
        <a:graphic>
          <a:graphicData uri="http://schemas.openxmlformats.org/drawingml/2006/table">
            <a:tbl>
              <a:tblPr>
                <a:effectLst/>
                <a:tableStyleId>{284E427A-3D55-4303-BF80-6455036E1DE7}</a:tableStyleId>
              </a:tblPr>
              <a:tblGrid>
                <a:gridCol w="428628"/>
                <a:gridCol w="2993734"/>
                <a:gridCol w="1134183"/>
                <a:gridCol w="1074103"/>
                <a:gridCol w="870212"/>
              </a:tblGrid>
              <a:tr h="15261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400" b="1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2022</a:t>
                      </a:r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2022 </a:t>
                      </a:r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r>
                        <a:rPr lang="ru-RU" sz="1400" b="1" i="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исполнения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492355"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53313"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5243,2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5174,6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98,7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23447">
                <a:tc>
                  <a:txBody>
                    <a:bodyPr/>
                    <a:lstStyle/>
                    <a:p>
                      <a:pPr algn="ctr" fontAlgn="b"/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7994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1947,0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1942,3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10202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11744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3196,8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3132,9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98,0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4664" y="323535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бюджета Новореченского сельского поселения по разделам за 2022 год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77272" y="1043608"/>
            <a:ext cx="8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>
                <a:solidFill>
                  <a:schemeClr val="bg1"/>
                </a:solidFill>
              </a:rPr>
              <a:t>(тыс. рублей)</a:t>
            </a:r>
            <a:endParaRPr lang="ru-RU" sz="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137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456" y="3491887"/>
            <a:ext cx="6311896" cy="5016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Основной целью реализации жилищно-коммунальной политики является создание условий для комплексного развития жилищной сферы, повышение доступности жилья и обеспечения качественными жилищно-коммунальными услугами населения района.</a:t>
            </a:r>
          </a:p>
          <a:p>
            <a:pPr algn="just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Жилищная политика  направлена на создание условий для обеспечения всех категорий населения доступным, качественным и благоустроенным жильем. В районе разработаны и реализуются мероприятия, направленные на создание оптимальных условий для развития жилищного строительства, и в первую очередь для строительства индивидуального жилья, которое определено как приоритетное.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4" descr="http://img01.rl0.ru/pgc/432x288/5088cebd-28f3-8f0e-28f3-8f01fc13dd7d.photo.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966" y="0"/>
            <a:ext cx="2570034" cy="26477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04669" y="899592"/>
            <a:ext cx="329931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Расходы  бюджета Новореченского сельского поселения на жилищно-коммунальное хозяйство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7636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0648" y="75179"/>
            <a:ext cx="64087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Исполнение бюджета Новореченского сельского поселения за 2022 год  в разрезе муниципальной  программы Чернянского района </a:t>
            </a:r>
          </a:p>
          <a:p>
            <a:pPr algn="ctr"/>
            <a:r>
              <a:rPr lang="ru-RU" sz="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тыс. руб.</a:t>
            </a:r>
            <a:endParaRPr lang="ru-RU" sz="1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41190749"/>
              </p:ext>
            </p:extLst>
          </p:nvPr>
        </p:nvGraphicFramePr>
        <p:xfrm>
          <a:off x="214290" y="1643041"/>
          <a:ext cx="6500858" cy="4662454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3756990"/>
                <a:gridCol w="957918"/>
                <a:gridCol w="1000132"/>
                <a:gridCol w="785818"/>
              </a:tblGrid>
              <a:tr h="1857389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муниципальных программ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2022 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2022 </a:t>
                      </a: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869429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                             </a:t>
                      </a:r>
                    </a:p>
                    <a:p>
                      <a:r>
                        <a:rPr lang="ru-RU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ВСЕГО:</a:t>
                      </a:r>
                      <a:endParaRPr lang="ru-RU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3196,8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3132,9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98,0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967818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Устойчивое развитие территории Новореченского сельского поселения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967818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3. Подпрограмма «Благоустройство территории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сельского поселения»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3196,8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3132,9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98,0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6033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76672" y="539553"/>
            <a:ext cx="5786928" cy="62992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Безвозмездные поступления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средства,</a:t>
            </a:r>
          </a:p>
          <a:p>
            <a:pPr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поступающие в бюджет от других бюджетов в форме дотаций, субсидий, субвенций и иных межбюджетных трансфертов, а также от физических и юридических лиц на безвозмездной основе, в том числе добровольные пожертвования.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финансовые плановые доходы и расходы на определенный период для обеспечения задач и функций государства и местного самоуправления.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Бюджетная классификация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группировка доходов, расходов и источников финансирования дефицитов бюджетов по различным направлениям, применяемая при составлении, исполнении бюджетов и формирования источников.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assets.oxu.az/uploads/W1siZiIsIjIwMTYvMTIvMjYvMTQvNTIvMDAvNjAxL0NhcmVlci1Jbi1GaW5hbmNlLmpwZyJdXQ?sha=04920138ee15154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3096" y="6660240"/>
            <a:ext cx="2434560" cy="20882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76672" y="179513"/>
            <a:ext cx="5786928" cy="629920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Бюджетная роспись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документ, который составляется и ведется главным распорядителем бюджетных средств и главным администратором источников финансирования дефицита бюджета в целях исполнения бюджета по расходам и источникам финансирования дефицита бюджета.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Бюджетные ассигнования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денежные средства, предусмотренные законом (решением) о бюджете, направленные на различные виды расходов.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Бюджетные обязательства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обязательства, предусмотренные законом (решением) о бюджете, подлежащие исполнению в соответствующем финансовом году.</a:t>
            </a:r>
          </a:p>
        </p:txBody>
      </p:sp>
      <p:pic>
        <p:nvPicPr>
          <p:cNvPr id="3074" name="Picture 2" descr="http://www.akildefteri.com.tr/wp-content/uploads/2016/10/Depositphotos_19194847_original-700x4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0174" y="5868144"/>
            <a:ext cx="4219228" cy="28346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04663" y="251520"/>
            <a:ext cx="6301333" cy="6299203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Бюджетный кредит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денежные средства, предоставляемые одним бюджетом другому бюджету или юридическому лицу на определенный срок на возвратной и платной основах.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Главный распорядитель бюджетных средств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орган государственной власти или орган местного самоуправления, имеющие право распределять бюджетные ассигнования между подведомственными получателям бюджетных средств.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Муниципальный долг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обязательства, возникшие в связи с размещением муниципальных ценных бумаг района, привлечением кредитов в кредитных организациях, получением бюджетных кредитов от других бюджетов и предоставлением муниципальных гарантий.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Дефицит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сумма, на которую расходы бюджета превышают доходы бюджета в определенный период.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Доходы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уплаченные физическими и юридическими лицами налоги, рентные платежи, штрафы и средства финансовой помощи из других бюджетов, безвозмездные поступления от юридических лиц.</a:t>
            </a:r>
          </a:p>
          <a:p>
            <a:pPr>
              <a:buNone/>
            </a:pPr>
            <a:endParaRPr lang="ru-RU" sz="2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8886" y="6228191"/>
            <a:ext cx="4357117" cy="2682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260648" y="395536"/>
            <a:ext cx="6074960" cy="820891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средства финансовой помощи (субсидии, дотации, субвенции и иные межбюджетные  трансферты), передаваемые одним бюджетом другому бюджету на безвозмездной и безвозвратной основах.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Налоговые доходы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налоги, уплачиваемые в бюджет гражданами, организациями, органами государственной власти, органами местного самоуправления. Налоги бывают федеральными, региональными и местными.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Неналоговые доходы 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доходы  от -использования и реализации имущества, находящегося в муниципальной собственности;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штрафные санкции;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доходы от оказания платных услуг (работ) и компенсации затрат бюджета.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Профицит бюджета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сумма, 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которую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доходы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бюджета превышают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расходы бюджета в определенный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период.</a:t>
            </a:r>
          </a:p>
          <a:p>
            <a:pPr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6997" y="6588232"/>
            <a:ext cx="3084959" cy="2352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571030" y="1240193"/>
            <a:ext cx="5858366" cy="62992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денежные средства, выплачиваемые из бюджета в целях обеспечения задач и функций государства и местного самоуправления.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Субвенции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из вышестоящего бюджета нижестоящему бюджету  в целях финансирования расходов, возникших при выполнении отдельных полномочий, переданных на осуществление органам местного самоуправления.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Субсидии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из бюджета одного уровня бюджету другого уровня на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софинансирование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расходных обязательств, возникающих при выполнении полномочий органов государственной власти и местного самоуправления.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860" y="179512"/>
            <a:ext cx="5829300" cy="67954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ПОЛОЖЕНИЯ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45232" y="854720"/>
            <a:ext cx="6192688" cy="8109768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just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Бюджетная система Российской Федерации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это совокупность трех уровней бюджетов, основанная на экономических отношениях и государственном устройстве Российской Федерации, регулируемая законодательством РФ</a:t>
            </a:r>
          </a:p>
          <a:p>
            <a:pPr algn="just"/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Финансовые органы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Министерство финансов Российской Федерации, </a:t>
            </a:r>
          </a:p>
          <a:p>
            <a:pPr algn="r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органы исполнительной власти субъектов Российской Федерации, осуществляющие составление и организацию исполнения бюджетов субъектов Российской Федерации (финансовые органы субъектов Российской Федерации), </a:t>
            </a:r>
          </a:p>
          <a:p>
            <a:pPr algn="r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органы (должностные лица) местных администраций муниципальных образований, осуществляющие составление и организацию исполнения местных бюджетов (финансовые органы муниципальных образований)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Сводная бюджетная роспись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документ, который составляется и ведется финансовым органом в соответствии с Бюджетным Кодексом в целях организации исполнения бюджета по расходам бюджета и источникам финансирования дефицита бюджета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Бюджетные ассигнования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предельный объем денежных средств, предусмотренных в соответствующем финансовом году для исполнения бюджетных обязательств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Бюджетные обязательства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расходные обязательства, подлежащие исполнению в соответствующем финансовом году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1340770" y="2065279"/>
            <a:ext cx="4608512" cy="418492"/>
          </a:xfrm>
          <a:prstGeom prst="flowChartAlternate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Федеральный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2225433" y="2549235"/>
            <a:ext cx="4032448" cy="388404"/>
          </a:xfrm>
          <a:prstGeom prst="flowChartAlternateProcess">
            <a:avLst/>
          </a:prstGeom>
          <a:solidFill>
            <a:srgbClr val="33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Региональный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3429001" y="3109432"/>
            <a:ext cx="3096344" cy="335240"/>
          </a:xfrm>
          <a:prstGeom prst="flowChartAlternateProcess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Местный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9759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660" y="107505"/>
            <a:ext cx="6858000" cy="57606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СОСТАВНЫЕ ЧАСТИ БЮДЖЕТА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64704" y="889056"/>
            <a:ext cx="4968552" cy="72008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поступающие в бюджет денежные средства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2204865" y="611560"/>
            <a:ext cx="2088232" cy="432048"/>
          </a:xfrm>
          <a:prstGeom prst="flowChartAlternateProcess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Доходы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64704" y="2110624"/>
            <a:ext cx="4968552" cy="63737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выплачиваемые из бюджета денежные средства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2249097" y="1819368"/>
            <a:ext cx="2088232" cy="576064"/>
          </a:xfrm>
          <a:prstGeom prst="flowChartAlternate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Расходы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08936" y="3176816"/>
            <a:ext cx="4968552" cy="576064"/>
          </a:xfrm>
          <a:prstGeom prst="rect">
            <a:avLst/>
          </a:prstGeom>
          <a:solidFill>
            <a:schemeClr val="tx2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превышение расходов бюджета над его доходами</a:t>
            </a:r>
            <a:endParaRPr lang="ru-RU" sz="1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2233857" y="2888784"/>
            <a:ext cx="2088232" cy="57606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Дефицит бюджета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08936" y="4240480"/>
            <a:ext cx="4968552" cy="60885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превышение доходов бюджета над его расходами</a:t>
            </a:r>
            <a:endParaRPr lang="ru-RU" sz="1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2259009" y="3923928"/>
            <a:ext cx="2088232" cy="576064"/>
          </a:xfrm>
          <a:prstGeom prst="flowChartAlternateProces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Профицит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6848" y="4921932"/>
            <a:ext cx="5976664" cy="7402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денежные средства, перечисляемые из одного бюджета бюджетной системы Российской Федерации другому</a:t>
            </a:r>
            <a:endParaRPr lang="ru-RU" sz="16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16632" y="5676295"/>
            <a:ext cx="6552728" cy="3216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 межбюджетных трансфертов</a:t>
            </a:r>
          </a:p>
          <a:p>
            <a:pPr algn="ctr"/>
            <a:r>
              <a:rPr lang="ru-RU" sz="1600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----------Дотации</a:t>
            </a: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---------Субсидии</a:t>
            </a: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---------Субвенции</a:t>
            </a:r>
            <a:endParaRPr lang="ru-RU" sz="1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b="1" dirty="0" smtClean="0">
                <a:solidFill>
                  <a:srgbClr val="69646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Определение</a:t>
            </a:r>
            <a:endParaRPr lang="ru-RU" sz="1600" b="1" dirty="0">
              <a:solidFill>
                <a:srgbClr val="69646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1600" dirty="0" smtClean="0">
              <a:solidFill>
                <a:srgbClr val="69646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</a:t>
            </a:r>
            <a:r>
              <a:rPr lang="ru-RU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 определения </a:t>
            </a:r>
          </a:p>
          <a:p>
            <a:pPr lvl="0" algn="ctr"/>
            <a:r>
              <a:rPr lang="ru-RU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конкретной цели их 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использования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на условиях долевого </a:t>
            </a:r>
            <a:r>
              <a:rPr lang="ru-RU" sz="16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софинансирования</a:t>
            </a:r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расходов других бюджетов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на финансирование «переданных»  другим публично-правовым образованиям полномочий</a:t>
            </a:r>
            <a:endParaRPr lang="ru-RU" sz="1600" i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5534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14041</TotalTime>
  <Words>1836</Words>
  <Application>Microsoft Office PowerPoint</Application>
  <PresentationFormat>Экран (4:3)</PresentationFormat>
  <Paragraphs>492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Справедливость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ОСНОВНЫЕ ПОЛОЖЕНИЯ</vt:lpstr>
      <vt:lpstr>   СОСТАВНЫЕ ЧАСТИ БЮДЖЕТА</vt:lpstr>
      <vt:lpstr>КАКИЕ БЫВАЮТ БЮДЖЕТЫ</vt:lpstr>
      <vt:lpstr>Слайд 11</vt:lpstr>
      <vt:lpstr>Основные задачи налоговой, бюджетной и долговой политики  на  2022 год</vt:lpstr>
      <vt:lpstr>Слайд 13</vt:lpstr>
      <vt:lpstr>Слайд 14</vt:lpstr>
      <vt:lpstr>Слайд 15</vt:lpstr>
      <vt:lpstr>Слайд 16</vt:lpstr>
      <vt:lpstr>Слайд 17</vt:lpstr>
      <vt:lpstr>Слайд 18</vt:lpstr>
      <vt:lpstr>Из какого бюджета происходит финансирование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UPRFIN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Борох Оксана Николаевна</dc:creator>
  <cp:lastModifiedBy>Пользователь</cp:lastModifiedBy>
  <cp:revision>1338</cp:revision>
  <cp:lastPrinted>2020-06-30T11:58:33Z</cp:lastPrinted>
  <dcterms:created xsi:type="dcterms:W3CDTF">2013-12-18T08:51:47Z</dcterms:created>
  <dcterms:modified xsi:type="dcterms:W3CDTF">2023-05-02T11:04:59Z</dcterms:modified>
</cp:coreProperties>
</file>